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7" r:id="rId3"/>
    <p:sldId id="281" r:id="rId4"/>
    <p:sldId id="262" r:id="rId5"/>
    <p:sldId id="259" r:id="rId6"/>
    <p:sldId id="257" r:id="rId7"/>
    <p:sldId id="261" r:id="rId8"/>
    <p:sldId id="269" r:id="rId9"/>
    <p:sldId id="284" r:id="rId10"/>
    <p:sldId id="273" r:id="rId11"/>
    <p:sldId id="285" r:id="rId12"/>
    <p:sldId id="287" r:id="rId13"/>
    <p:sldId id="286" r:id="rId14"/>
    <p:sldId id="282" r:id="rId15"/>
    <p:sldId id="288" r:id="rId16"/>
    <p:sldId id="264"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Ingram" initials="CI" lastIdx="1" clrIdx="0">
    <p:extLst>
      <p:ext uri="{19B8F6BF-5375-455C-9EA6-DF929625EA0E}">
        <p15:presenceInfo xmlns:p15="http://schemas.microsoft.com/office/powerpoint/2012/main" userId="04562d2a953e7c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417" autoAdjust="0"/>
  </p:normalViewPr>
  <p:slideViewPr>
    <p:cSldViewPr snapToGrid="0" showGuides="1">
      <p:cViewPr>
        <p:scale>
          <a:sx n="75" d="100"/>
          <a:sy n="75" d="100"/>
        </p:scale>
        <p:origin x="2058" y="154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1BF45-F2F6-4201-8D7F-2AEA5D7C861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A5B0130E-511E-4EF1-ADCE-2947BE9DC953}">
      <dgm:prSet phldrT="[Text]" custT="1"/>
      <dgm:spPr>
        <a:solidFill>
          <a:schemeClr val="accent6">
            <a:lumMod val="50000"/>
          </a:schemeClr>
        </a:solidFill>
      </dgm:spPr>
      <dgm:t>
        <a:bodyPr/>
        <a:lstStyle/>
        <a:p>
          <a:r>
            <a:rPr lang="en-GB" sz="1400" dirty="0" smtClean="0"/>
            <a:t>Decentralist</a:t>
          </a:r>
          <a:endParaRPr lang="en-GB" sz="1400" dirty="0"/>
        </a:p>
      </dgm:t>
    </dgm:pt>
    <dgm:pt modelId="{E160B467-8FBA-49C0-9FB0-8722B82F1691}" type="parTrans" cxnId="{0B78D81D-DE2E-4948-9D54-D0865631CA7F}">
      <dgm:prSet/>
      <dgm:spPr/>
      <dgm:t>
        <a:bodyPr/>
        <a:lstStyle/>
        <a:p>
          <a:endParaRPr lang="en-GB"/>
        </a:p>
      </dgm:t>
    </dgm:pt>
    <dgm:pt modelId="{F84C6839-1F5A-4155-BC49-48A95D0302A0}" type="sibTrans" cxnId="{0B78D81D-DE2E-4948-9D54-D0865631CA7F}">
      <dgm:prSet custT="1"/>
      <dgm:spPr>
        <a:solidFill>
          <a:schemeClr val="accent5">
            <a:lumMod val="75000"/>
          </a:schemeClr>
        </a:solidFill>
      </dgm:spPr>
      <dgm:t>
        <a:bodyPr/>
        <a:lstStyle/>
        <a:p>
          <a:r>
            <a:rPr lang="en-GB" sz="1400" dirty="0" smtClean="0"/>
            <a:t>Mainstream</a:t>
          </a:r>
          <a:endParaRPr lang="en-GB" sz="1400" dirty="0"/>
        </a:p>
      </dgm:t>
    </dgm:pt>
    <dgm:pt modelId="{6FC8AB45-666B-4F36-96E7-73F3E3DAC688}">
      <dgm:prSet phldrT="[Text]" custT="1"/>
      <dgm:spPr>
        <a:solidFill>
          <a:schemeClr val="accent6">
            <a:lumMod val="50000"/>
          </a:schemeClr>
        </a:solidFill>
      </dgm:spPr>
      <dgm:t>
        <a:bodyPr/>
        <a:lstStyle/>
        <a:p>
          <a:r>
            <a:rPr lang="en-GB" sz="1400" dirty="0" smtClean="0"/>
            <a:t>Libertarian</a:t>
          </a:r>
          <a:endParaRPr lang="en-GB" sz="1400" dirty="0"/>
        </a:p>
      </dgm:t>
    </dgm:pt>
    <dgm:pt modelId="{218AD0FA-C83A-454B-9848-C190A762DDDF}" type="parTrans" cxnId="{3463DED9-A3F6-479A-9958-EE656FF3BE02}">
      <dgm:prSet/>
      <dgm:spPr/>
      <dgm:t>
        <a:bodyPr/>
        <a:lstStyle/>
        <a:p>
          <a:endParaRPr lang="en-GB"/>
        </a:p>
      </dgm:t>
    </dgm:pt>
    <dgm:pt modelId="{25D9F27A-8A79-4F90-AA0B-3603C2934E60}" type="sibTrans" cxnId="{3463DED9-A3F6-479A-9958-EE656FF3BE02}">
      <dgm:prSet custT="1"/>
      <dgm:spPr/>
      <dgm:t>
        <a:bodyPr/>
        <a:lstStyle/>
        <a:p>
          <a:r>
            <a:rPr lang="en-GB" sz="1400" dirty="0" smtClean="0"/>
            <a:t>Pragmatist</a:t>
          </a:r>
          <a:endParaRPr lang="en-GB" sz="1400" dirty="0"/>
        </a:p>
      </dgm:t>
    </dgm:pt>
    <dgm:pt modelId="{78FE88DC-0B2C-4268-8A93-2282CE0804B7}">
      <dgm:prSet phldrT="[Text]" custT="1"/>
      <dgm:spPr>
        <a:solidFill>
          <a:schemeClr val="accent5">
            <a:lumMod val="75000"/>
          </a:schemeClr>
        </a:solidFill>
      </dgm:spPr>
      <dgm:t>
        <a:bodyPr/>
        <a:lstStyle/>
        <a:p>
          <a:r>
            <a:rPr lang="en-GB" sz="1400" dirty="0" err="1" smtClean="0"/>
            <a:t>Skeptic</a:t>
          </a:r>
          <a:endParaRPr lang="en-GB" sz="1400" dirty="0"/>
        </a:p>
      </dgm:t>
    </dgm:pt>
    <dgm:pt modelId="{89A7B46C-F349-42CE-B38A-45B8C770FE9E}" type="parTrans" cxnId="{64C34E67-91A8-4C2E-9A73-E7D1CCC62010}">
      <dgm:prSet/>
      <dgm:spPr/>
      <dgm:t>
        <a:bodyPr/>
        <a:lstStyle/>
        <a:p>
          <a:endParaRPr lang="en-GB"/>
        </a:p>
      </dgm:t>
    </dgm:pt>
    <dgm:pt modelId="{AEA12B16-0DB7-4C10-AB4E-2909BF49BACA}" type="sibTrans" cxnId="{64C34E67-91A8-4C2E-9A73-E7D1CCC62010}">
      <dgm:prSet custT="1"/>
      <dgm:spPr>
        <a:solidFill>
          <a:schemeClr val="accent5">
            <a:lumMod val="75000"/>
          </a:schemeClr>
        </a:solidFill>
      </dgm:spPr>
      <dgm:t>
        <a:bodyPr/>
        <a:lstStyle/>
        <a:p>
          <a:r>
            <a:rPr lang="en-GB" sz="1400" dirty="0" smtClean="0"/>
            <a:t>Speculator</a:t>
          </a:r>
          <a:endParaRPr lang="en-GB" sz="1400" dirty="0"/>
        </a:p>
      </dgm:t>
    </dgm:pt>
    <dgm:pt modelId="{0003DED6-5D43-419A-B16C-CCC0EC1B4407}">
      <dgm:prSet custT="1"/>
      <dgm:spPr>
        <a:solidFill>
          <a:schemeClr val="accent6">
            <a:lumMod val="50000"/>
          </a:schemeClr>
        </a:solidFill>
      </dgm:spPr>
      <dgm:t>
        <a:bodyPr/>
        <a:lstStyle/>
        <a:p>
          <a:r>
            <a:rPr lang="en-GB" sz="1400" dirty="0" smtClean="0"/>
            <a:t>Technologist</a:t>
          </a:r>
          <a:endParaRPr lang="en-GB" sz="1400" dirty="0"/>
        </a:p>
      </dgm:t>
    </dgm:pt>
    <dgm:pt modelId="{4EB41139-A5F7-48CD-A775-9818D7F78DAB}" type="parTrans" cxnId="{D7E066F3-A949-4656-AE00-093395B361DC}">
      <dgm:prSet/>
      <dgm:spPr/>
      <dgm:t>
        <a:bodyPr/>
        <a:lstStyle/>
        <a:p>
          <a:endParaRPr lang="en-GB"/>
        </a:p>
      </dgm:t>
    </dgm:pt>
    <dgm:pt modelId="{0581B58F-228D-45F4-A13E-1B729A5F27F1}" type="sibTrans" cxnId="{D7E066F3-A949-4656-AE00-093395B361DC}">
      <dgm:prSet custT="1"/>
      <dgm:spPr/>
      <dgm:t>
        <a:bodyPr/>
        <a:lstStyle/>
        <a:p>
          <a:r>
            <a:rPr lang="en-GB" sz="1400" dirty="0" err="1" smtClean="0"/>
            <a:t>Systemist</a:t>
          </a:r>
          <a:endParaRPr lang="en-GB" sz="1400" dirty="0"/>
        </a:p>
      </dgm:t>
    </dgm:pt>
    <dgm:pt modelId="{40AF6ED2-DF0E-4A6C-8284-D8C1F1BE20E3}">
      <dgm:prSet/>
      <dgm:spPr>
        <a:noFill/>
      </dgm:spPr>
      <dgm:t>
        <a:bodyPr/>
        <a:lstStyle/>
        <a:p>
          <a:endParaRPr lang="en-GB"/>
        </a:p>
      </dgm:t>
    </dgm:pt>
    <dgm:pt modelId="{4699AAF2-5614-4E0A-9A70-3DC2EB98B023}" type="sibTrans" cxnId="{42B65669-7A48-4945-A991-89C53CA3E052}">
      <dgm:prSet custT="1"/>
      <dgm:spPr>
        <a:solidFill>
          <a:schemeClr val="accent5">
            <a:lumMod val="75000"/>
          </a:schemeClr>
        </a:solidFill>
      </dgm:spPr>
      <dgm:t>
        <a:bodyPr/>
        <a:lstStyle/>
        <a:p>
          <a:r>
            <a:rPr lang="en-GB" sz="1400" dirty="0" smtClean="0"/>
            <a:t>User</a:t>
          </a:r>
          <a:endParaRPr lang="en-GB" sz="1400" dirty="0"/>
        </a:p>
      </dgm:t>
    </dgm:pt>
    <dgm:pt modelId="{BE13D6F9-7021-4A98-836E-3BB7E1CB473C}" type="parTrans" cxnId="{42B65669-7A48-4945-A991-89C53CA3E052}">
      <dgm:prSet/>
      <dgm:spPr/>
      <dgm:t>
        <a:bodyPr/>
        <a:lstStyle/>
        <a:p>
          <a:endParaRPr lang="en-GB"/>
        </a:p>
      </dgm:t>
    </dgm:pt>
    <dgm:pt modelId="{8334B36E-B0FB-4449-A9EE-3D6063484AE2}" type="pres">
      <dgm:prSet presAssocID="{D2B1BF45-F2F6-4201-8D7F-2AEA5D7C861A}" presName="Name0" presStyleCnt="0">
        <dgm:presLayoutVars>
          <dgm:chMax/>
          <dgm:chPref/>
          <dgm:dir/>
          <dgm:animLvl val="lvl"/>
        </dgm:presLayoutVars>
      </dgm:prSet>
      <dgm:spPr/>
    </dgm:pt>
    <dgm:pt modelId="{FBBD42C1-F5C3-4C47-AA31-A918B8B068E5}" type="pres">
      <dgm:prSet presAssocID="{A5B0130E-511E-4EF1-ADCE-2947BE9DC953}" presName="composite" presStyleCnt="0"/>
      <dgm:spPr/>
    </dgm:pt>
    <dgm:pt modelId="{B3543C8F-6E1B-463F-BC8F-151ED7AB5002}" type="pres">
      <dgm:prSet presAssocID="{A5B0130E-511E-4EF1-ADCE-2947BE9DC953}" presName="Parent1" presStyleLbl="node1" presStyleIdx="0" presStyleCnt="10" custLinFactX="-59413" custLinFactNeighborX="-100000" custLinFactNeighborY="83890">
        <dgm:presLayoutVars>
          <dgm:chMax val="1"/>
          <dgm:chPref val="1"/>
          <dgm:bulletEnabled val="1"/>
        </dgm:presLayoutVars>
      </dgm:prSet>
      <dgm:spPr/>
      <dgm:t>
        <a:bodyPr/>
        <a:lstStyle/>
        <a:p>
          <a:endParaRPr lang="en-GB"/>
        </a:p>
      </dgm:t>
    </dgm:pt>
    <dgm:pt modelId="{432CFD67-8E34-40DB-ADD2-C6070A003A32}" type="pres">
      <dgm:prSet presAssocID="{A5B0130E-511E-4EF1-ADCE-2947BE9DC953}" presName="Childtext1" presStyleLbl="revTx" presStyleIdx="0" presStyleCnt="5">
        <dgm:presLayoutVars>
          <dgm:chMax val="0"/>
          <dgm:chPref val="0"/>
          <dgm:bulletEnabled val="1"/>
        </dgm:presLayoutVars>
      </dgm:prSet>
      <dgm:spPr/>
      <dgm:t>
        <a:bodyPr/>
        <a:lstStyle/>
        <a:p>
          <a:endParaRPr lang="en-GB"/>
        </a:p>
      </dgm:t>
    </dgm:pt>
    <dgm:pt modelId="{15F6FD59-0B51-408A-8281-DBDF8B21D0BE}" type="pres">
      <dgm:prSet presAssocID="{A5B0130E-511E-4EF1-ADCE-2947BE9DC953}" presName="BalanceSpacing" presStyleCnt="0"/>
      <dgm:spPr/>
    </dgm:pt>
    <dgm:pt modelId="{9D838D0A-3958-4C95-B7E1-749FCB15F870}" type="pres">
      <dgm:prSet presAssocID="{A5B0130E-511E-4EF1-ADCE-2947BE9DC953}" presName="BalanceSpacing1" presStyleCnt="0"/>
      <dgm:spPr/>
    </dgm:pt>
    <dgm:pt modelId="{6EB57013-723D-4ADD-B3DC-9A1963580AA6}" type="pres">
      <dgm:prSet presAssocID="{F84C6839-1F5A-4155-BC49-48A95D0302A0}" presName="Accent1Text" presStyleLbl="node1" presStyleIdx="1" presStyleCnt="10" custLinFactX="123492" custLinFactNeighborX="200000" custLinFactNeighborY="1283"/>
      <dgm:spPr/>
    </dgm:pt>
    <dgm:pt modelId="{CE8372FD-F07B-460D-A023-CCB654BED965}" type="pres">
      <dgm:prSet presAssocID="{F84C6839-1F5A-4155-BC49-48A95D0302A0}" presName="spaceBetweenRectangles" presStyleCnt="0"/>
      <dgm:spPr/>
    </dgm:pt>
    <dgm:pt modelId="{C32800A2-FFA3-49C4-B028-B1856A38C9D4}" type="pres">
      <dgm:prSet presAssocID="{6FC8AB45-666B-4F36-96E7-73F3E3DAC688}" presName="composite" presStyleCnt="0"/>
      <dgm:spPr/>
    </dgm:pt>
    <dgm:pt modelId="{F0DEB2B6-877C-406D-8C2D-AF8627A95269}" type="pres">
      <dgm:prSet presAssocID="{6FC8AB45-666B-4F36-96E7-73F3E3DAC688}" presName="Parent1" presStyleLbl="node1" presStyleIdx="2" presStyleCnt="10" custLinFactX="-100000" custLinFactNeighborX="-112211" custLinFactNeighborY="-2603">
        <dgm:presLayoutVars>
          <dgm:chMax val="1"/>
          <dgm:chPref val="1"/>
          <dgm:bulletEnabled val="1"/>
        </dgm:presLayoutVars>
      </dgm:prSet>
      <dgm:spPr/>
    </dgm:pt>
    <dgm:pt modelId="{520F3262-CA14-43E1-BBA0-9B87447E0E85}" type="pres">
      <dgm:prSet presAssocID="{6FC8AB45-666B-4F36-96E7-73F3E3DAC688}" presName="Childtext1" presStyleLbl="revTx" presStyleIdx="1" presStyleCnt="5">
        <dgm:presLayoutVars>
          <dgm:chMax val="0"/>
          <dgm:chPref val="0"/>
          <dgm:bulletEnabled val="1"/>
        </dgm:presLayoutVars>
      </dgm:prSet>
      <dgm:spPr/>
      <dgm:t>
        <a:bodyPr/>
        <a:lstStyle/>
        <a:p>
          <a:endParaRPr lang="en-GB"/>
        </a:p>
      </dgm:t>
    </dgm:pt>
    <dgm:pt modelId="{5BB171FA-55B1-4B25-B6B4-AF1D6F2494D5}" type="pres">
      <dgm:prSet presAssocID="{6FC8AB45-666B-4F36-96E7-73F3E3DAC688}" presName="BalanceSpacing" presStyleCnt="0"/>
      <dgm:spPr/>
    </dgm:pt>
    <dgm:pt modelId="{58C73C2A-2E84-4E62-B975-725E5EDB598B}" type="pres">
      <dgm:prSet presAssocID="{6FC8AB45-666B-4F36-96E7-73F3E3DAC688}" presName="BalanceSpacing1" presStyleCnt="0"/>
      <dgm:spPr/>
    </dgm:pt>
    <dgm:pt modelId="{C652DB49-B98E-4C9F-BD7E-D9BC6600B913}" type="pres">
      <dgm:prSet presAssocID="{25D9F27A-8A79-4F90-AA0B-3603C2934E60}" presName="Accent1Text" presStyleLbl="node1" presStyleIdx="3" presStyleCnt="10"/>
      <dgm:spPr/>
      <dgm:t>
        <a:bodyPr/>
        <a:lstStyle/>
        <a:p>
          <a:endParaRPr lang="en-GB"/>
        </a:p>
      </dgm:t>
    </dgm:pt>
    <dgm:pt modelId="{874BFEA4-29CA-4310-8A38-B566EC621B97}" type="pres">
      <dgm:prSet presAssocID="{25D9F27A-8A79-4F90-AA0B-3603C2934E60}" presName="spaceBetweenRectangles" presStyleCnt="0"/>
      <dgm:spPr/>
    </dgm:pt>
    <dgm:pt modelId="{B5937EA8-928A-4CE5-8540-95BCB916404E}" type="pres">
      <dgm:prSet presAssocID="{0003DED6-5D43-419A-B16C-CCC0EC1B4407}" presName="composite" presStyleCnt="0"/>
      <dgm:spPr/>
    </dgm:pt>
    <dgm:pt modelId="{74B18909-5B78-4177-B8B6-95AFA3E08D61}" type="pres">
      <dgm:prSet presAssocID="{0003DED6-5D43-419A-B16C-CCC0EC1B4407}" presName="Parent1" presStyleLbl="node1" presStyleIdx="4" presStyleCnt="10" custLinFactX="-100000" custLinFactY="-70636" custLinFactNeighborX="-113899" custLinFactNeighborY="-100000">
        <dgm:presLayoutVars>
          <dgm:chMax val="1"/>
          <dgm:chPref val="1"/>
          <dgm:bulletEnabled val="1"/>
        </dgm:presLayoutVars>
      </dgm:prSet>
      <dgm:spPr/>
    </dgm:pt>
    <dgm:pt modelId="{303D4289-5EE5-4601-9D40-D93CF5AD05D2}" type="pres">
      <dgm:prSet presAssocID="{0003DED6-5D43-419A-B16C-CCC0EC1B4407}" presName="Childtext1" presStyleLbl="revTx" presStyleIdx="2" presStyleCnt="5">
        <dgm:presLayoutVars>
          <dgm:chMax val="0"/>
          <dgm:chPref val="0"/>
          <dgm:bulletEnabled val="1"/>
        </dgm:presLayoutVars>
      </dgm:prSet>
      <dgm:spPr/>
    </dgm:pt>
    <dgm:pt modelId="{D6A33BEA-746C-4785-A00A-A2240F9F780A}" type="pres">
      <dgm:prSet presAssocID="{0003DED6-5D43-419A-B16C-CCC0EC1B4407}" presName="BalanceSpacing" presStyleCnt="0"/>
      <dgm:spPr/>
    </dgm:pt>
    <dgm:pt modelId="{B5C407FC-A6DA-4BDF-AEA0-D3307028DDED}" type="pres">
      <dgm:prSet presAssocID="{0003DED6-5D43-419A-B16C-CCC0EC1B4407}" presName="BalanceSpacing1" presStyleCnt="0"/>
      <dgm:spPr/>
    </dgm:pt>
    <dgm:pt modelId="{3D197DFD-BB79-4C47-BA32-28EE428CAD89}" type="pres">
      <dgm:prSet presAssocID="{0581B58F-228D-45F4-A13E-1B729A5F27F1}" presName="Accent1Text" presStyleLbl="node1" presStyleIdx="5" presStyleCnt="10" custLinFactNeighborX="52878" custLinFactNeighborY="-85243"/>
      <dgm:spPr/>
      <dgm:t>
        <a:bodyPr/>
        <a:lstStyle/>
        <a:p>
          <a:endParaRPr lang="en-GB"/>
        </a:p>
      </dgm:t>
    </dgm:pt>
    <dgm:pt modelId="{0EECC758-ACF9-432F-A64D-193281D53D11}" type="pres">
      <dgm:prSet presAssocID="{0581B58F-228D-45F4-A13E-1B729A5F27F1}" presName="spaceBetweenRectangles" presStyleCnt="0"/>
      <dgm:spPr/>
    </dgm:pt>
    <dgm:pt modelId="{3FD23816-2086-4F73-A387-D641DBF1627A}" type="pres">
      <dgm:prSet presAssocID="{40AF6ED2-DF0E-4A6C-8284-D8C1F1BE20E3}" presName="composite" presStyleCnt="0"/>
      <dgm:spPr/>
    </dgm:pt>
    <dgm:pt modelId="{4FC48E48-18C6-4F4C-86C5-66C9BC8BACBC}" type="pres">
      <dgm:prSet presAssocID="{40AF6ED2-DF0E-4A6C-8284-D8C1F1BE20E3}" presName="Parent1" presStyleLbl="node1" presStyleIdx="6" presStyleCnt="10" custLinFactX="-61313" custLinFactNeighborX="-100000" custLinFactNeighborY="-85951">
        <dgm:presLayoutVars>
          <dgm:chMax val="1"/>
          <dgm:chPref val="1"/>
          <dgm:bulletEnabled val="1"/>
        </dgm:presLayoutVars>
      </dgm:prSet>
      <dgm:spPr/>
      <dgm:t>
        <a:bodyPr/>
        <a:lstStyle/>
        <a:p>
          <a:endParaRPr lang="en-GB"/>
        </a:p>
      </dgm:t>
    </dgm:pt>
    <dgm:pt modelId="{2AE5B8D4-9D9B-41D6-A2DB-0FA9D264C133}" type="pres">
      <dgm:prSet presAssocID="{40AF6ED2-DF0E-4A6C-8284-D8C1F1BE20E3}" presName="Childtext1" presStyleLbl="revTx" presStyleIdx="3" presStyleCnt="5">
        <dgm:presLayoutVars>
          <dgm:chMax val="0"/>
          <dgm:chPref val="0"/>
          <dgm:bulletEnabled val="1"/>
        </dgm:presLayoutVars>
      </dgm:prSet>
      <dgm:spPr/>
    </dgm:pt>
    <dgm:pt modelId="{7509AE48-56CE-48CB-BC7B-5E29A311B5CA}" type="pres">
      <dgm:prSet presAssocID="{40AF6ED2-DF0E-4A6C-8284-D8C1F1BE20E3}" presName="BalanceSpacing" presStyleCnt="0"/>
      <dgm:spPr/>
    </dgm:pt>
    <dgm:pt modelId="{94B71BF1-3F6C-4353-A0BA-5A11BF73984A}" type="pres">
      <dgm:prSet presAssocID="{40AF6ED2-DF0E-4A6C-8284-D8C1F1BE20E3}" presName="BalanceSpacing1" presStyleCnt="0"/>
      <dgm:spPr/>
    </dgm:pt>
    <dgm:pt modelId="{A2222BF1-120F-45F3-B66D-5CB479E9B7AE}" type="pres">
      <dgm:prSet presAssocID="{4699AAF2-5614-4E0A-9A70-3DC2EB98B023}" presName="Accent1Text" presStyleLbl="node1" presStyleIdx="7" presStyleCnt="10" custLinFactX="5173" custLinFactY="-70390" custLinFactNeighborX="100000" custLinFactNeighborY="-100000"/>
      <dgm:spPr/>
    </dgm:pt>
    <dgm:pt modelId="{33ED444C-C249-4A52-9546-098EEC7C8E80}" type="pres">
      <dgm:prSet presAssocID="{4699AAF2-5614-4E0A-9A70-3DC2EB98B023}" presName="spaceBetweenRectangles" presStyleCnt="0"/>
      <dgm:spPr/>
    </dgm:pt>
    <dgm:pt modelId="{7EC1BA97-3C99-4DDB-8671-4FB2A570DA88}" type="pres">
      <dgm:prSet presAssocID="{78FE88DC-0B2C-4268-8A93-2282CE0804B7}" presName="composite" presStyleCnt="0"/>
      <dgm:spPr/>
    </dgm:pt>
    <dgm:pt modelId="{F1A5B5A6-8143-415D-B069-8A3881A54DCE}" type="pres">
      <dgm:prSet presAssocID="{78FE88DC-0B2C-4268-8A93-2282CE0804B7}" presName="Parent1" presStyleLbl="node1" presStyleIdx="8" presStyleCnt="10" custLinFactX="100000" custLinFactY="-100000" custLinFactNeighborX="166785" custLinFactNeighborY="-154721">
        <dgm:presLayoutVars>
          <dgm:chMax val="1"/>
          <dgm:chPref val="1"/>
          <dgm:bulletEnabled val="1"/>
        </dgm:presLayoutVars>
      </dgm:prSet>
      <dgm:spPr/>
      <dgm:t>
        <a:bodyPr/>
        <a:lstStyle/>
        <a:p>
          <a:endParaRPr lang="en-GB"/>
        </a:p>
      </dgm:t>
    </dgm:pt>
    <dgm:pt modelId="{FD9B639C-42B4-4D15-93B6-490CCC943529}" type="pres">
      <dgm:prSet presAssocID="{78FE88DC-0B2C-4268-8A93-2282CE0804B7}" presName="Childtext1" presStyleLbl="revTx" presStyleIdx="4" presStyleCnt="5">
        <dgm:presLayoutVars>
          <dgm:chMax val="0"/>
          <dgm:chPref val="0"/>
          <dgm:bulletEnabled val="1"/>
        </dgm:presLayoutVars>
      </dgm:prSet>
      <dgm:spPr/>
      <dgm:t>
        <a:bodyPr/>
        <a:lstStyle/>
        <a:p>
          <a:endParaRPr lang="en-GB"/>
        </a:p>
      </dgm:t>
    </dgm:pt>
    <dgm:pt modelId="{2B9CB12C-60B5-43E9-9E71-5C6DC0A28361}" type="pres">
      <dgm:prSet presAssocID="{78FE88DC-0B2C-4268-8A93-2282CE0804B7}" presName="BalanceSpacing" presStyleCnt="0"/>
      <dgm:spPr/>
    </dgm:pt>
    <dgm:pt modelId="{D62A6E08-3B87-4789-AC00-83B473861FF4}" type="pres">
      <dgm:prSet presAssocID="{78FE88DC-0B2C-4268-8A93-2282CE0804B7}" presName="BalanceSpacing1" presStyleCnt="0"/>
      <dgm:spPr/>
    </dgm:pt>
    <dgm:pt modelId="{6A9DABD6-901D-4CF2-B0CF-2019B462769B}" type="pres">
      <dgm:prSet presAssocID="{AEA12B16-0DB7-4C10-AB4E-2909BF49BACA}" presName="Accent1Text" presStyleLbl="node1" presStyleIdx="9" presStyleCnt="10" custLinFactX="120740" custLinFactY="-71380" custLinFactNeighborX="200000" custLinFactNeighborY="-100000"/>
      <dgm:spPr/>
    </dgm:pt>
  </dgm:ptLst>
  <dgm:cxnLst>
    <dgm:cxn modelId="{14BF4788-73AA-4FDF-9DB8-DB9153D37F97}" type="presOf" srcId="{78FE88DC-0B2C-4268-8A93-2282CE0804B7}" destId="{F1A5B5A6-8143-415D-B069-8A3881A54DCE}" srcOrd="0" destOrd="0" presId="urn:microsoft.com/office/officeart/2008/layout/AlternatingHexagons"/>
    <dgm:cxn modelId="{5E84B1EA-732F-4FF0-8F4C-AA07DD963AFE}" type="presOf" srcId="{A5B0130E-511E-4EF1-ADCE-2947BE9DC953}" destId="{B3543C8F-6E1B-463F-BC8F-151ED7AB5002}" srcOrd="0" destOrd="0" presId="urn:microsoft.com/office/officeart/2008/layout/AlternatingHexagons"/>
    <dgm:cxn modelId="{9ED42348-C908-4E97-95E6-87C93824D0A6}" type="presOf" srcId="{0003DED6-5D43-419A-B16C-CCC0EC1B4407}" destId="{74B18909-5B78-4177-B8B6-95AFA3E08D61}" srcOrd="0" destOrd="0" presId="urn:microsoft.com/office/officeart/2008/layout/AlternatingHexagons"/>
    <dgm:cxn modelId="{D7E066F3-A949-4656-AE00-093395B361DC}" srcId="{D2B1BF45-F2F6-4201-8D7F-2AEA5D7C861A}" destId="{0003DED6-5D43-419A-B16C-CCC0EC1B4407}" srcOrd="2" destOrd="0" parTransId="{4EB41139-A5F7-48CD-A775-9818D7F78DAB}" sibTransId="{0581B58F-228D-45F4-A13E-1B729A5F27F1}"/>
    <dgm:cxn modelId="{EC2A7B76-671D-4AE6-9726-983930F267C5}" type="presOf" srcId="{D2B1BF45-F2F6-4201-8D7F-2AEA5D7C861A}" destId="{8334B36E-B0FB-4449-A9EE-3D6063484AE2}" srcOrd="0" destOrd="0" presId="urn:microsoft.com/office/officeart/2008/layout/AlternatingHexagons"/>
    <dgm:cxn modelId="{CA88C296-78A5-4B82-9E3C-9398B5C0A1D1}" type="presOf" srcId="{AEA12B16-0DB7-4C10-AB4E-2909BF49BACA}" destId="{6A9DABD6-901D-4CF2-B0CF-2019B462769B}" srcOrd="0" destOrd="0" presId="urn:microsoft.com/office/officeart/2008/layout/AlternatingHexagons"/>
    <dgm:cxn modelId="{2EB929AF-946A-4FAB-82B8-C404945AD2C9}" type="presOf" srcId="{4699AAF2-5614-4E0A-9A70-3DC2EB98B023}" destId="{A2222BF1-120F-45F3-B66D-5CB479E9B7AE}" srcOrd="0" destOrd="0" presId="urn:microsoft.com/office/officeart/2008/layout/AlternatingHexagons"/>
    <dgm:cxn modelId="{3463DED9-A3F6-479A-9958-EE656FF3BE02}" srcId="{D2B1BF45-F2F6-4201-8D7F-2AEA5D7C861A}" destId="{6FC8AB45-666B-4F36-96E7-73F3E3DAC688}" srcOrd="1" destOrd="0" parTransId="{218AD0FA-C83A-454B-9848-C190A762DDDF}" sibTransId="{25D9F27A-8A79-4F90-AA0B-3603C2934E60}"/>
    <dgm:cxn modelId="{996F22A4-79D7-4B93-A005-F8F55395AE48}" type="presOf" srcId="{40AF6ED2-DF0E-4A6C-8284-D8C1F1BE20E3}" destId="{4FC48E48-18C6-4F4C-86C5-66C9BC8BACBC}" srcOrd="0" destOrd="0" presId="urn:microsoft.com/office/officeart/2008/layout/AlternatingHexagons"/>
    <dgm:cxn modelId="{64C34E67-91A8-4C2E-9A73-E7D1CCC62010}" srcId="{D2B1BF45-F2F6-4201-8D7F-2AEA5D7C861A}" destId="{78FE88DC-0B2C-4268-8A93-2282CE0804B7}" srcOrd="4" destOrd="0" parTransId="{89A7B46C-F349-42CE-B38A-45B8C770FE9E}" sibTransId="{AEA12B16-0DB7-4C10-AB4E-2909BF49BACA}"/>
    <dgm:cxn modelId="{F3FE4478-9433-424E-8575-9C6FCF2202FE}" type="presOf" srcId="{6FC8AB45-666B-4F36-96E7-73F3E3DAC688}" destId="{F0DEB2B6-877C-406D-8C2D-AF8627A95269}" srcOrd="0" destOrd="0" presId="urn:microsoft.com/office/officeart/2008/layout/AlternatingHexagons"/>
    <dgm:cxn modelId="{0B78D81D-DE2E-4948-9D54-D0865631CA7F}" srcId="{D2B1BF45-F2F6-4201-8D7F-2AEA5D7C861A}" destId="{A5B0130E-511E-4EF1-ADCE-2947BE9DC953}" srcOrd="0" destOrd="0" parTransId="{E160B467-8FBA-49C0-9FB0-8722B82F1691}" sibTransId="{F84C6839-1F5A-4155-BC49-48A95D0302A0}"/>
    <dgm:cxn modelId="{0A31BF35-CD8D-453F-91CE-0EECFD053627}" type="presOf" srcId="{25D9F27A-8A79-4F90-AA0B-3603C2934E60}" destId="{C652DB49-B98E-4C9F-BD7E-D9BC6600B913}" srcOrd="0" destOrd="0" presId="urn:microsoft.com/office/officeart/2008/layout/AlternatingHexagons"/>
    <dgm:cxn modelId="{B104B6F8-7073-4EA1-99EE-3C3EF048D9F9}" type="presOf" srcId="{F84C6839-1F5A-4155-BC49-48A95D0302A0}" destId="{6EB57013-723D-4ADD-B3DC-9A1963580AA6}" srcOrd="0" destOrd="0" presId="urn:microsoft.com/office/officeart/2008/layout/AlternatingHexagons"/>
    <dgm:cxn modelId="{D8B5E328-8ECB-4BB0-8CE4-BAEF2450E1AD}" type="presOf" srcId="{0581B58F-228D-45F4-A13E-1B729A5F27F1}" destId="{3D197DFD-BB79-4C47-BA32-28EE428CAD89}" srcOrd="0" destOrd="0" presId="urn:microsoft.com/office/officeart/2008/layout/AlternatingHexagons"/>
    <dgm:cxn modelId="{42B65669-7A48-4945-A991-89C53CA3E052}" srcId="{D2B1BF45-F2F6-4201-8D7F-2AEA5D7C861A}" destId="{40AF6ED2-DF0E-4A6C-8284-D8C1F1BE20E3}" srcOrd="3" destOrd="0" parTransId="{BE13D6F9-7021-4A98-836E-3BB7E1CB473C}" sibTransId="{4699AAF2-5614-4E0A-9A70-3DC2EB98B023}"/>
    <dgm:cxn modelId="{9BE47274-259B-4D95-B935-EDD76626E5D8}" type="presParOf" srcId="{8334B36E-B0FB-4449-A9EE-3D6063484AE2}" destId="{FBBD42C1-F5C3-4C47-AA31-A918B8B068E5}" srcOrd="0" destOrd="0" presId="urn:microsoft.com/office/officeart/2008/layout/AlternatingHexagons"/>
    <dgm:cxn modelId="{41760810-4E98-448A-B807-D39644F08F77}" type="presParOf" srcId="{FBBD42C1-F5C3-4C47-AA31-A918B8B068E5}" destId="{B3543C8F-6E1B-463F-BC8F-151ED7AB5002}" srcOrd="0" destOrd="0" presId="urn:microsoft.com/office/officeart/2008/layout/AlternatingHexagons"/>
    <dgm:cxn modelId="{923B301C-9E04-4E47-AC56-DD11CAD45228}" type="presParOf" srcId="{FBBD42C1-F5C3-4C47-AA31-A918B8B068E5}" destId="{432CFD67-8E34-40DB-ADD2-C6070A003A32}" srcOrd="1" destOrd="0" presId="urn:microsoft.com/office/officeart/2008/layout/AlternatingHexagons"/>
    <dgm:cxn modelId="{8A51693A-7C87-4A3B-90FA-B403103BBAA2}" type="presParOf" srcId="{FBBD42C1-F5C3-4C47-AA31-A918B8B068E5}" destId="{15F6FD59-0B51-408A-8281-DBDF8B21D0BE}" srcOrd="2" destOrd="0" presId="urn:microsoft.com/office/officeart/2008/layout/AlternatingHexagons"/>
    <dgm:cxn modelId="{C907C187-EA85-4956-AF13-695957617F54}" type="presParOf" srcId="{FBBD42C1-F5C3-4C47-AA31-A918B8B068E5}" destId="{9D838D0A-3958-4C95-B7E1-749FCB15F870}" srcOrd="3" destOrd="0" presId="urn:microsoft.com/office/officeart/2008/layout/AlternatingHexagons"/>
    <dgm:cxn modelId="{C2892A06-24F4-4B98-B11B-872ACA6DD390}" type="presParOf" srcId="{FBBD42C1-F5C3-4C47-AA31-A918B8B068E5}" destId="{6EB57013-723D-4ADD-B3DC-9A1963580AA6}" srcOrd="4" destOrd="0" presId="urn:microsoft.com/office/officeart/2008/layout/AlternatingHexagons"/>
    <dgm:cxn modelId="{B53FE2F7-A99E-4644-94B4-27CC59DE8839}" type="presParOf" srcId="{8334B36E-B0FB-4449-A9EE-3D6063484AE2}" destId="{CE8372FD-F07B-460D-A023-CCB654BED965}" srcOrd="1" destOrd="0" presId="urn:microsoft.com/office/officeart/2008/layout/AlternatingHexagons"/>
    <dgm:cxn modelId="{06792DEA-7527-4110-8BD7-1A1C2BA2DB3C}" type="presParOf" srcId="{8334B36E-B0FB-4449-A9EE-3D6063484AE2}" destId="{C32800A2-FFA3-49C4-B028-B1856A38C9D4}" srcOrd="2" destOrd="0" presId="urn:microsoft.com/office/officeart/2008/layout/AlternatingHexagons"/>
    <dgm:cxn modelId="{977A84F5-DA8D-4ACA-BEEA-52E826CDBC1C}" type="presParOf" srcId="{C32800A2-FFA3-49C4-B028-B1856A38C9D4}" destId="{F0DEB2B6-877C-406D-8C2D-AF8627A95269}" srcOrd="0" destOrd="0" presId="urn:microsoft.com/office/officeart/2008/layout/AlternatingHexagons"/>
    <dgm:cxn modelId="{5C3ADA2A-D817-4F72-AD14-9D2711A22074}" type="presParOf" srcId="{C32800A2-FFA3-49C4-B028-B1856A38C9D4}" destId="{520F3262-CA14-43E1-BBA0-9B87447E0E85}" srcOrd="1" destOrd="0" presId="urn:microsoft.com/office/officeart/2008/layout/AlternatingHexagons"/>
    <dgm:cxn modelId="{AF292713-DD90-4027-AA73-DE029C312CFF}" type="presParOf" srcId="{C32800A2-FFA3-49C4-B028-B1856A38C9D4}" destId="{5BB171FA-55B1-4B25-B6B4-AF1D6F2494D5}" srcOrd="2" destOrd="0" presId="urn:microsoft.com/office/officeart/2008/layout/AlternatingHexagons"/>
    <dgm:cxn modelId="{5EFF1745-67B0-4476-B17A-D3EF32A8B782}" type="presParOf" srcId="{C32800A2-FFA3-49C4-B028-B1856A38C9D4}" destId="{58C73C2A-2E84-4E62-B975-725E5EDB598B}" srcOrd="3" destOrd="0" presId="urn:microsoft.com/office/officeart/2008/layout/AlternatingHexagons"/>
    <dgm:cxn modelId="{A82DF2D4-C82E-4197-B799-6453CE6913BB}" type="presParOf" srcId="{C32800A2-FFA3-49C4-B028-B1856A38C9D4}" destId="{C652DB49-B98E-4C9F-BD7E-D9BC6600B913}" srcOrd="4" destOrd="0" presId="urn:microsoft.com/office/officeart/2008/layout/AlternatingHexagons"/>
    <dgm:cxn modelId="{96CEEDE7-B1BA-41E3-BC25-25BB116AA499}" type="presParOf" srcId="{8334B36E-B0FB-4449-A9EE-3D6063484AE2}" destId="{874BFEA4-29CA-4310-8A38-B566EC621B97}" srcOrd="3" destOrd="0" presId="urn:microsoft.com/office/officeart/2008/layout/AlternatingHexagons"/>
    <dgm:cxn modelId="{93448BE6-5419-4E4B-869D-CCA91F119CCA}" type="presParOf" srcId="{8334B36E-B0FB-4449-A9EE-3D6063484AE2}" destId="{B5937EA8-928A-4CE5-8540-95BCB916404E}" srcOrd="4" destOrd="0" presId="urn:microsoft.com/office/officeart/2008/layout/AlternatingHexagons"/>
    <dgm:cxn modelId="{AB1193A8-5EC6-4F39-B247-467BF77FB2BF}" type="presParOf" srcId="{B5937EA8-928A-4CE5-8540-95BCB916404E}" destId="{74B18909-5B78-4177-B8B6-95AFA3E08D61}" srcOrd="0" destOrd="0" presId="urn:microsoft.com/office/officeart/2008/layout/AlternatingHexagons"/>
    <dgm:cxn modelId="{F7B9A2E7-2F1A-4FB1-A599-DD8A464B3643}" type="presParOf" srcId="{B5937EA8-928A-4CE5-8540-95BCB916404E}" destId="{303D4289-5EE5-4601-9D40-D93CF5AD05D2}" srcOrd="1" destOrd="0" presId="urn:microsoft.com/office/officeart/2008/layout/AlternatingHexagons"/>
    <dgm:cxn modelId="{27B337B5-4670-49D8-B359-7ED038D14473}" type="presParOf" srcId="{B5937EA8-928A-4CE5-8540-95BCB916404E}" destId="{D6A33BEA-746C-4785-A00A-A2240F9F780A}" srcOrd="2" destOrd="0" presId="urn:microsoft.com/office/officeart/2008/layout/AlternatingHexagons"/>
    <dgm:cxn modelId="{B38F27A4-1BB3-43FA-B840-81D1BB6A7EE5}" type="presParOf" srcId="{B5937EA8-928A-4CE5-8540-95BCB916404E}" destId="{B5C407FC-A6DA-4BDF-AEA0-D3307028DDED}" srcOrd="3" destOrd="0" presId="urn:microsoft.com/office/officeart/2008/layout/AlternatingHexagons"/>
    <dgm:cxn modelId="{21F5B51C-8CB6-4D05-9B52-D54B449601AB}" type="presParOf" srcId="{B5937EA8-928A-4CE5-8540-95BCB916404E}" destId="{3D197DFD-BB79-4C47-BA32-28EE428CAD89}" srcOrd="4" destOrd="0" presId="urn:microsoft.com/office/officeart/2008/layout/AlternatingHexagons"/>
    <dgm:cxn modelId="{BB39E5E1-165B-43DD-9456-58D93CBD0A5E}" type="presParOf" srcId="{8334B36E-B0FB-4449-A9EE-3D6063484AE2}" destId="{0EECC758-ACF9-432F-A64D-193281D53D11}" srcOrd="5" destOrd="0" presId="urn:microsoft.com/office/officeart/2008/layout/AlternatingHexagons"/>
    <dgm:cxn modelId="{B96823EA-E374-4C85-9906-0E0740DA9FFD}" type="presParOf" srcId="{8334B36E-B0FB-4449-A9EE-3D6063484AE2}" destId="{3FD23816-2086-4F73-A387-D641DBF1627A}" srcOrd="6" destOrd="0" presId="urn:microsoft.com/office/officeart/2008/layout/AlternatingHexagons"/>
    <dgm:cxn modelId="{1E792F79-97E7-4DFB-B130-92D8E962AB9B}" type="presParOf" srcId="{3FD23816-2086-4F73-A387-D641DBF1627A}" destId="{4FC48E48-18C6-4F4C-86C5-66C9BC8BACBC}" srcOrd="0" destOrd="0" presId="urn:microsoft.com/office/officeart/2008/layout/AlternatingHexagons"/>
    <dgm:cxn modelId="{C5EA0F7B-C9F0-4BF9-9519-A02B41FC3170}" type="presParOf" srcId="{3FD23816-2086-4F73-A387-D641DBF1627A}" destId="{2AE5B8D4-9D9B-41D6-A2DB-0FA9D264C133}" srcOrd="1" destOrd="0" presId="urn:microsoft.com/office/officeart/2008/layout/AlternatingHexagons"/>
    <dgm:cxn modelId="{0CCD731D-EA2C-4A07-B234-44992AC59484}" type="presParOf" srcId="{3FD23816-2086-4F73-A387-D641DBF1627A}" destId="{7509AE48-56CE-48CB-BC7B-5E29A311B5CA}" srcOrd="2" destOrd="0" presId="urn:microsoft.com/office/officeart/2008/layout/AlternatingHexagons"/>
    <dgm:cxn modelId="{20C68DAC-26B8-47E7-B339-47D636C1E86D}" type="presParOf" srcId="{3FD23816-2086-4F73-A387-D641DBF1627A}" destId="{94B71BF1-3F6C-4353-A0BA-5A11BF73984A}" srcOrd="3" destOrd="0" presId="urn:microsoft.com/office/officeart/2008/layout/AlternatingHexagons"/>
    <dgm:cxn modelId="{ECF143DB-04DC-487B-AFBC-4AD90588C261}" type="presParOf" srcId="{3FD23816-2086-4F73-A387-D641DBF1627A}" destId="{A2222BF1-120F-45F3-B66D-5CB479E9B7AE}" srcOrd="4" destOrd="0" presId="urn:microsoft.com/office/officeart/2008/layout/AlternatingHexagons"/>
    <dgm:cxn modelId="{A9B0168F-23EA-48E9-95E4-0656A092743F}" type="presParOf" srcId="{8334B36E-B0FB-4449-A9EE-3D6063484AE2}" destId="{33ED444C-C249-4A52-9546-098EEC7C8E80}" srcOrd="7" destOrd="0" presId="urn:microsoft.com/office/officeart/2008/layout/AlternatingHexagons"/>
    <dgm:cxn modelId="{E9A8E878-D005-44B8-8E55-A69B8BD3DBCF}" type="presParOf" srcId="{8334B36E-B0FB-4449-A9EE-3D6063484AE2}" destId="{7EC1BA97-3C99-4DDB-8671-4FB2A570DA88}" srcOrd="8" destOrd="0" presId="urn:microsoft.com/office/officeart/2008/layout/AlternatingHexagons"/>
    <dgm:cxn modelId="{894A603D-FBCF-4FBC-A42A-0D9D8575F496}" type="presParOf" srcId="{7EC1BA97-3C99-4DDB-8671-4FB2A570DA88}" destId="{F1A5B5A6-8143-415D-B069-8A3881A54DCE}" srcOrd="0" destOrd="0" presId="urn:microsoft.com/office/officeart/2008/layout/AlternatingHexagons"/>
    <dgm:cxn modelId="{A7F447E1-7CD7-40CC-BF32-FF5E12009982}" type="presParOf" srcId="{7EC1BA97-3C99-4DDB-8671-4FB2A570DA88}" destId="{FD9B639C-42B4-4D15-93B6-490CCC943529}" srcOrd="1" destOrd="0" presId="urn:microsoft.com/office/officeart/2008/layout/AlternatingHexagons"/>
    <dgm:cxn modelId="{D3F40FF4-26BC-4D20-B6E7-4307338D9FC2}" type="presParOf" srcId="{7EC1BA97-3C99-4DDB-8671-4FB2A570DA88}" destId="{2B9CB12C-60B5-43E9-9E71-5C6DC0A28361}" srcOrd="2" destOrd="0" presId="urn:microsoft.com/office/officeart/2008/layout/AlternatingHexagons"/>
    <dgm:cxn modelId="{24F9157A-552F-40F1-ADB6-AAE54BE9B4E8}" type="presParOf" srcId="{7EC1BA97-3C99-4DDB-8671-4FB2A570DA88}" destId="{D62A6E08-3B87-4789-AC00-83B473861FF4}" srcOrd="3" destOrd="0" presId="urn:microsoft.com/office/officeart/2008/layout/AlternatingHexagons"/>
    <dgm:cxn modelId="{C9E0B871-3F80-4C44-9EE3-7D354DD69E9A}" type="presParOf" srcId="{7EC1BA97-3C99-4DDB-8671-4FB2A570DA88}" destId="{6A9DABD6-901D-4CF2-B0CF-2019B46276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3C8F-6E1B-463F-BC8F-151ED7AB5002}">
      <dsp:nvSpPr>
        <dsp:cNvPr id="0" name=""/>
        <dsp:cNvSpPr/>
      </dsp:nvSpPr>
      <dsp:spPr>
        <a:xfrm rot="5400000">
          <a:off x="2882858" y="1702116"/>
          <a:ext cx="1877218" cy="1633180"/>
        </a:xfrm>
        <a:prstGeom prst="hexagon">
          <a:avLst>
            <a:gd name="adj" fmla="val 25000"/>
            <a:gd name="vf" fmla="val 11547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Decentralist</a:t>
          </a:r>
          <a:endParaRPr lang="en-GB" sz="1400" kern="1200" dirty="0"/>
        </a:p>
      </dsp:txBody>
      <dsp:txXfrm rot="-5400000">
        <a:off x="3259381" y="1872630"/>
        <a:ext cx="1124172" cy="1292152"/>
      </dsp:txXfrm>
    </dsp:sp>
    <dsp:sp modelId="{432CFD67-8E34-40DB-ADD2-C6070A003A32}">
      <dsp:nvSpPr>
        <dsp:cNvPr id="0" name=""/>
        <dsp:cNvSpPr/>
      </dsp:nvSpPr>
      <dsp:spPr>
        <a:xfrm>
          <a:off x="7291118" y="380742"/>
          <a:ext cx="2094976" cy="1126331"/>
        </a:xfrm>
        <a:prstGeom prst="rect">
          <a:avLst/>
        </a:prstGeom>
        <a:noFill/>
        <a:ln>
          <a:noFill/>
        </a:ln>
        <a:effectLst/>
      </dsp:spPr>
      <dsp:style>
        <a:lnRef idx="0">
          <a:scrgbClr r="0" g="0" b="0"/>
        </a:lnRef>
        <a:fillRef idx="0">
          <a:scrgbClr r="0" g="0" b="0"/>
        </a:fillRef>
        <a:effectRef idx="0">
          <a:scrgbClr r="0" g="0" b="0"/>
        </a:effectRef>
        <a:fontRef idx="minor"/>
      </dsp:style>
    </dsp:sp>
    <dsp:sp modelId="{6EB57013-723D-4ADD-B3DC-9A1963580AA6}">
      <dsp:nvSpPr>
        <dsp:cNvPr id="0" name=""/>
        <dsp:cNvSpPr/>
      </dsp:nvSpPr>
      <dsp:spPr>
        <a:xfrm rot="5400000">
          <a:off x="9005733" y="151402"/>
          <a:ext cx="1877218" cy="1633180"/>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Mainstream</a:t>
          </a:r>
          <a:endParaRPr lang="en-GB" sz="1400" kern="1200" dirty="0"/>
        </a:p>
      </dsp:txBody>
      <dsp:txXfrm rot="-5400000">
        <a:off x="9382256" y="321916"/>
        <a:ext cx="1124172" cy="1292152"/>
      </dsp:txXfrm>
    </dsp:sp>
    <dsp:sp modelId="{F0DEB2B6-877C-406D-8C2D-AF8627A95269}">
      <dsp:nvSpPr>
        <dsp:cNvPr id="0" name=""/>
        <dsp:cNvSpPr/>
      </dsp:nvSpPr>
      <dsp:spPr>
        <a:xfrm rot="5400000">
          <a:off x="1135274" y="1671837"/>
          <a:ext cx="1877218" cy="1633180"/>
        </a:xfrm>
        <a:prstGeom prst="hexagon">
          <a:avLst>
            <a:gd name="adj" fmla="val 25000"/>
            <a:gd name="vf" fmla="val 11547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Libertarian</a:t>
          </a:r>
          <a:endParaRPr lang="en-GB" sz="1400" kern="1200" dirty="0"/>
        </a:p>
      </dsp:txBody>
      <dsp:txXfrm rot="-5400000">
        <a:off x="1511797" y="1842351"/>
        <a:ext cx="1124172" cy="1292152"/>
      </dsp:txXfrm>
    </dsp:sp>
    <dsp:sp modelId="{520F3262-CA14-43E1-BBA0-9B87447E0E85}">
      <dsp:nvSpPr>
        <dsp:cNvPr id="0" name=""/>
        <dsp:cNvSpPr/>
      </dsp:nvSpPr>
      <dsp:spPr>
        <a:xfrm>
          <a:off x="2628106" y="1974125"/>
          <a:ext cx="2027396" cy="1126331"/>
        </a:xfrm>
        <a:prstGeom prst="rect">
          <a:avLst/>
        </a:prstGeom>
        <a:noFill/>
        <a:ln>
          <a:noFill/>
        </a:ln>
        <a:effectLst/>
      </dsp:spPr>
      <dsp:style>
        <a:lnRef idx="0">
          <a:scrgbClr r="0" g="0" b="0"/>
        </a:lnRef>
        <a:fillRef idx="0">
          <a:scrgbClr r="0" g="0" b="0"/>
        </a:fillRef>
        <a:effectRef idx="0">
          <a:scrgbClr r="0" g="0" b="0"/>
        </a:effectRef>
        <a:fontRef idx="minor"/>
      </dsp:style>
    </dsp:sp>
    <dsp:sp modelId="{C652DB49-B98E-4C9F-BD7E-D9BC6600B913}">
      <dsp:nvSpPr>
        <dsp:cNvPr id="0" name=""/>
        <dsp:cNvSpPr/>
      </dsp:nvSpPr>
      <dsp:spPr>
        <a:xfrm rot="5400000">
          <a:off x="6364898" y="1720701"/>
          <a:ext cx="1877218" cy="163318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Pragmatist</a:t>
          </a:r>
          <a:endParaRPr lang="en-GB" sz="1400" kern="1200" dirty="0"/>
        </a:p>
      </dsp:txBody>
      <dsp:txXfrm rot="-5400000">
        <a:off x="6741421" y="1891215"/>
        <a:ext cx="1124172" cy="1292152"/>
      </dsp:txXfrm>
    </dsp:sp>
    <dsp:sp modelId="{74B18909-5B78-4177-B8B6-95AFA3E08D61}">
      <dsp:nvSpPr>
        <dsp:cNvPr id="0" name=""/>
        <dsp:cNvSpPr/>
      </dsp:nvSpPr>
      <dsp:spPr>
        <a:xfrm rot="5400000">
          <a:off x="1993003" y="122019"/>
          <a:ext cx="1877218" cy="1633180"/>
        </a:xfrm>
        <a:prstGeom prst="hexagon">
          <a:avLst>
            <a:gd name="adj" fmla="val 25000"/>
            <a:gd name="vf" fmla="val 11547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Technologist</a:t>
          </a:r>
          <a:endParaRPr lang="en-GB" sz="1400" kern="1200" dirty="0"/>
        </a:p>
      </dsp:txBody>
      <dsp:txXfrm rot="-5400000">
        <a:off x="2369526" y="292533"/>
        <a:ext cx="1124172" cy="1292152"/>
      </dsp:txXfrm>
    </dsp:sp>
    <dsp:sp modelId="{303D4289-5EE5-4601-9D40-D93CF5AD05D2}">
      <dsp:nvSpPr>
        <dsp:cNvPr id="0" name=""/>
        <dsp:cNvSpPr/>
      </dsp:nvSpPr>
      <dsp:spPr>
        <a:xfrm>
          <a:off x="7291118" y="3567509"/>
          <a:ext cx="2094976" cy="1126331"/>
        </a:xfrm>
        <a:prstGeom prst="rect">
          <a:avLst/>
        </a:prstGeom>
        <a:noFill/>
        <a:ln>
          <a:noFill/>
        </a:ln>
        <a:effectLst/>
      </dsp:spPr>
      <dsp:style>
        <a:lnRef idx="0">
          <a:scrgbClr r="0" g="0" b="0"/>
        </a:lnRef>
        <a:fillRef idx="0">
          <a:scrgbClr r="0" g="0" b="0"/>
        </a:fillRef>
        <a:effectRef idx="0">
          <a:scrgbClr r="0" g="0" b="0"/>
        </a:effectRef>
        <a:fontRef idx="minor"/>
      </dsp:style>
    </dsp:sp>
    <dsp:sp modelId="{3D197DFD-BB79-4C47-BA32-28EE428CAD89}">
      <dsp:nvSpPr>
        <dsp:cNvPr id="0" name=""/>
        <dsp:cNvSpPr/>
      </dsp:nvSpPr>
      <dsp:spPr>
        <a:xfrm rot="5400000">
          <a:off x="4586118" y="1713887"/>
          <a:ext cx="1877218" cy="163318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err="1" smtClean="0"/>
            <a:t>Systemist</a:t>
          </a:r>
          <a:endParaRPr lang="en-GB" sz="1400" kern="1200" dirty="0"/>
        </a:p>
      </dsp:txBody>
      <dsp:txXfrm rot="-5400000">
        <a:off x="4962641" y="1884401"/>
        <a:ext cx="1124172" cy="1292152"/>
      </dsp:txXfrm>
    </dsp:sp>
    <dsp:sp modelId="{4FC48E48-18C6-4F4C-86C5-66C9BC8BACBC}">
      <dsp:nvSpPr>
        <dsp:cNvPr id="0" name=""/>
        <dsp:cNvSpPr/>
      </dsp:nvSpPr>
      <dsp:spPr>
        <a:xfrm rot="5400000">
          <a:off x="1966531" y="3293979"/>
          <a:ext cx="1877218" cy="1633180"/>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en-GB" sz="5900" kern="1200"/>
        </a:p>
      </dsp:txBody>
      <dsp:txXfrm rot="-5400000">
        <a:off x="2343054" y="3464493"/>
        <a:ext cx="1124172" cy="1292152"/>
      </dsp:txXfrm>
    </dsp:sp>
    <dsp:sp modelId="{2AE5B8D4-9D9B-41D6-A2DB-0FA9D264C133}">
      <dsp:nvSpPr>
        <dsp:cNvPr id="0" name=""/>
        <dsp:cNvSpPr/>
      </dsp:nvSpPr>
      <dsp:spPr>
        <a:xfrm>
          <a:off x="2628106" y="5160892"/>
          <a:ext cx="2027396" cy="1126331"/>
        </a:xfrm>
        <a:prstGeom prst="rect">
          <a:avLst/>
        </a:prstGeom>
        <a:noFill/>
        <a:ln>
          <a:noFill/>
        </a:ln>
        <a:effectLst/>
      </dsp:spPr>
      <dsp:style>
        <a:lnRef idx="0">
          <a:scrgbClr r="0" g="0" b="0"/>
        </a:lnRef>
        <a:fillRef idx="0">
          <a:scrgbClr r="0" g="0" b="0"/>
        </a:fillRef>
        <a:effectRef idx="0">
          <a:scrgbClr r="0" g="0" b="0"/>
        </a:effectRef>
        <a:fontRef idx="minor"/>
      </dsp:style>
    </dsp:sp>
    <dsp:sp modelId="{A2222BF1-120F-45F3-B66D-5CB479E9B7AE}">
      <dsp:nvSpPr>
        <dsp:cNvPr id="0" name=""/>
        <dsp:cNvSpPr/>
      </dsp:nvSpPr>
      <dsp:spPr>
        <a:xfrm rot="5400000">
          <a:off x="8082563" y="1708874"/>
          <a:ext cx="1877218" cy="1633180"/>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User</a:t>
          </a:r>
          <a:endParaRPr lang="en-GB" sz="1400" kern="1200" dirty="0"/>
        </a:p>
      </dsp:txBody>
      <dsp:txXfrm rot="-5400000">
        <a:off x="8459086" y="1879388"/>
        <a:ext cx="1124172" cy="1292152"/>
      </dsp:txXfrm>
    </dsp:sp>
    <dsp:sp modelId="{F1A5B5A6-8143-415D-B069-8A3881A54DCE}">
      <dsp:nvSpPr>
        <dsp:cNvPr id="0" name=""/>
        <dsp:cNvSpPr/>
      </dsp:nvSpPr>
      <dsp:spPr>
        <a:xfrm rot="5400000">
          <a:off x="9843440" y="1719180"/>
          <a:ext cx="1877218" cy="1633180"/>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Skeptic</a:t>
          </a:r>
          <a:endParaRPr lang="en-GB" sz="1400" kern="1200" dirty="0"/>
        </a:p>
      </dsp:txBody>
      <dsp:txXfrm rot="-5400000">
        <a:off x="10219963" y="1889694"/>
        <a:ext cx="1124172" cy="1292152"/>
      </dsp:txXfrm>
    </dsp:sp>
    <dsp:sp modelId="{FD9B639C-42B4-4D15-93B6-490CCC943529}">
      <dsp:nvSpPr>
        <dsp:cNvPr id="0" name=""/>
        <dsp:cNvSpPr/>
      </dsp:nvSpPr>
      <dsp:spPr>
        <a:xfrm>
          <a:off x="7291118" y="6754276"/>
          <a:ext cx="2094976" cy="1126331"/>
        </a:xfrm>
        <a:prstGeom prst="rect">
          <a:avLst/>
        </a:prstGeom>
        <a:noFill/>
        <a:ln>
          <a:noFill/>
        </a:ln>
        <a:effectLst/>
      </dsp:spPr>
      <dsp:style>
        <a:lnRef idx="0">
          <a:scrgbClr r="0" g="0" b="0"/>
        </a:lnRef>
        <a:fillRef idx="0">
          <a:scrgbClr r="0" g="0" b="0"/>
        </a:fillRef>
        <a:effectRef idx="0">
          <a:scrgbClr r="0" g="0" b="0"/>
        </a:effectRef>
        <a:fontRef idx="minor"/>
      </dsp:style>
    </dsp:sp>
    <dsp:sp modelId="{6A9DABD6-901D-4CF2-B0CF-2019B462769B}">
      <dsp:nvSpPr>
        <dsp:cNvPr id="0" name=""/>
        <dsp:cNvSpPr/>
      </dsp:nvSpPr>
      <dsp:spPr>
        <a:xfrm rot="5400000">
          <a:off x="8960788" y="3283673"/>
          <a:ext cx="1877218" cy="1633180"/>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Speculator</a:t>
          </a:r>
          <a:endParaRPr lang="en-GB" sz="1400" kern="1200" dirty="0"/>
        </a:p>
      </dsp:txBody>
      <dsp:txXfrm rot="-5400000">
        <a:off x="9337311" y="3454187"/>
        <a:ext cx="1124172" cy="129215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0659E-FA7C-44B4-B503-C9C8B91125E8}" type="datetimeFigureOut">
              <a:rPr lang="en-GB" smtClean="0"/>
              <a:t>05/03/2018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B724B-F8A3-47A2-B14B-5383E16D2704}" type="slidenum">
              <a:rPr lang="en-GB" smtClean="0"/>
              <a:t>‹#›</a:t>
            </a:fld>
            <a:endParaRPr lang="en-GB"/>
          </a:p>
        </p:txBody>
      </p:sp>
    </p:spTree>
    <p:extLst>
      <p:ext uri="{BB962C8B-B14F-4D97-AF65-F5344CB8AC3E}">
        <p14:creationId xmlns:p14="http://schemas.microsoft.com/office/powerpoint/2010/main" val="317369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121FA0-E046-CB46-B7C6-248B2AE2DBF8}" type="slidenum">
              <a:rPr lang="sv-SE" smtClean="0">
                <a:solidFill>
                  <a:srgbClr val="000000"/>
                </a:solidFill>
              </a:rPr>
              <a:pPr>
                <a:defRPr/>
              </a:pPr>
              <a:t>1</a:t>
            </a:fld>
            <a:endParaRPr lang="sv-SE" dirty="0">
              <a:solidFill>
                <a:srgbClr val="000000"/>
              </a:solidFill>
            </a:endParaRPr>
          </a:p>
        </p:txBody>
      </p:sp>
    </p:spTree>
    <p:extLst>
      <p:ext uri="{BB962C8B-B14F-4D97-AF65-F5344CB8AC3E}">
        <p14:creationId xmlns:p14="http://schemas.microsoft.com/office/powerpoint/2010/main" val="355959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many of you own Bitcoin? Other Cryptocurrencies? Invested in an ICO?</a:t>
            </a:r>
            <a:endParaRPr lang="en-GB" dirty="0"/>
          </a:p>
        </p:txBody>
      </p:sp>
      <p:sp>
        <p:nvSpPr>
          <p:cNvPr id="4" name="Slide Number Placeholder 3"/>
          <p:cNvSpPr>
            <a:spLocks noGrp="1"/>
          </p:cNvSpPr>
          <p:nvPr>
            <p:ph type="sldNum" sz="quarter" idx="10"/>
          </p:nvPr>
        </p:nvSpPr>
        <p:spPr/>
        <p:txBody>
          <a:bodyPr/>
          <a:lstStyle/>
          <a:p>
            <a:fld id="{EBAB724B-F8A3-47A2-B14B-5383E16D2704}" type="slidenum">
              <a:rPr lang="en-GB" smtClean="0"/>
              <a:t>2</a:t>
            </a:fld>
            <a:endParaRPr lang="en-GB"/>
          </a:p>
        </p:txBody>
      </p:sp>
    </p:spTree>
    <p:extLst>
      <p:ext uri="{BB962C8B-B14F-4D97-AF65-F5344CB8AC3E}">
        <p14:creationId xmlns:p14="http://schemas.microsoft.com/office/powerpoint/2010/main" val="48291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electronic payment system based on </a:t>
            </a:r>
            <a:r>
              <a:rPr lang="en-GB" dirty="0">
                <a:solidFill>
                  <a:srgbClr val="FF0000"/>
                </a:solidFill>
              </a:rPr>
              <a:t>cryptographic proof instead of trust</a:t>
            </a:r>
            <a:r>
              <a:rPr lang="en-GB" dirty="0"/>
              <a:t>, </a:t>
            </a:r>
          </a:p>
          <a:p>
            <a:r>
              <a:rPr lang="en-GB" dirty="0"/>
              <a:t>Allowing any two willing parties to </a:t>
            </a:r>
            <a:r>
              <a:rPr lang="en-GB" dirty="0">
                <a:solidFill>
                  <a:srgbClr val="FF0000"/>
                </a:solidFill>
              </a:rPr>
              <a:t>transact directly </a:t>
            </a:r>
            <a:r>
              <a:rPr lang="en-GB" dirty="0"/>
              <a:t>with each other without the need for a trusted third party,</a:t>
            </a:r>
          </a:p>
          <a:p>
            <a:r>
              <a:rPr lang="en-GB" dirty="0"/>
              <a:t>Transactions that are </a:t>
            </a:r>
            <a:r>
              <a:rPr lang="en-GB" dirty="0">
                <a:solidFill>
                  <a:srgbClr val="FF0000"/>
                </a:solidFill>
              </a:rPr>
              <a:t>computationally impractical to reverse </a:t>
            </a:r>
            <a:r>
              <a:rPr lang="en-GB" dirty="0"/>
              <a:t>would protect sellers from fraud, </a:t>
            </a:r>
          </a:p>
          <a:p>
            <a:r>
              <a:rPr lang="en-GB" dirty="0">
                <a:solidFill>
                  <a:srgbClr val="FF0000"/>
                </a:solidFill>
              </a:rPr>
              <a:t>Routine escrow mechanisms</a:t>
            </a:r>
            <a:r>
              <a:rPr lang="en-GB" dirty="0"/>
              <a:t> could easily be implemented to protect buyers,</a:t>
            </a:r>
          </a:p>
          <a:p>
            <a:r>
              <a:rPr lang="en-GB" dirty="0">
                <a:solidFill>
                  <a:srgbClr val="FF0000"/>
                </a:solidFill>
              </a:rPr>
              <a:t>Peer-to-peer distributed </a:t>
            </a:r>
            <a:r>
              <a:rPr lang="en-GB" dirty="0"/>
              <a:t>timestamp server to generate computational proof of the order of transactions,</a:t>
            </a:r>
          </a:p>
          <a:p>
            <a:r>
              <a:rPr lang="en-GB" dirty="0"/>
              <a:t>Secure as long as honest nodes </a:t>
            </a:r>
            <a:r>
              <a:rPr lang="en-GB" dirty="0">
                <a:solidFill>
                  <a:srgbClr val="FF0000"/>
                </a:solidFill>
              </a:rPr>
              <a:t>collectively control </a:t>
            </a:r>
            <a:r>
              <a:rPr lang="en-GB" dirty="0"/>
              <a:t>more CPU power than any cooperating group of attacker nodes.</a:t>
            </a:r>
          </a:p>
          <a:p>
            <a:endParaRPr lang="en-GB" dirty="0"/>
          </a:p>
        </p:txBody>
      </p:sp>
      <p:sp>
        <p:nvSpPr>
          <p:cNvPr id="4" name="Slide Number Placeholder 3"/>
          <p:cNvSpPr>
            <a:spLocks noGrp="1"/>
          </p:cNvSpPr>
          <p:nvPr>
            <p:ph type="sldNum" sz="quarter" idx="10"/>
          </p:nvPr>
        </p:nvSpPr>
        <p:spPr/>
        <p:txBody>
          <a:bodyPr/>
          <a:lstStyle/>
          <a:p>
            <a:fld id="{EBAB724B-F8A3-47A2-B14B-5383E16D2704}" type="slidenum">
              <a:rPr lang="en-GB" smtClean="0"/>
              <a:t>4</a:t>
            </a:fld>
            <a:endParaRPr lang="en-GB"/>
          </a:p>
        </p:txBody>
      </p:sp>
    </p:spTree>
    <p:extLst>
      <p:ext uri="{BB962C8B-B14F-4D97-AF65-F5344CB8AC3E}">
        <p14:creationId xmlns:p14="http://schemas.microsoft.com/office/powerpoint/2010/main" val="41104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64325E-42B5-434F-BDB1-1481942B661E}" type="slidenum">
              <a:rPr lang="en-GB" smtClean="0"/>
              <a:t>5</a:t>
            </a:fld>
            <a:endParaRPr lang="en-GB"/>
          </a:p>
        </p:txBody>
      </p:sp>
    </p:spTree>
    <p:extLst>
      <p:ext uri="{BB962C8B-B14F-4D97-AF65-F5344CB8AC3E}">
        <p14:creationId xmlns:p14="http://schemas.microsoft.com/office/powerpoint/2010/main" val="39599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Requires massive servers</a:t>
            </a:r>
            <a:r>
              <a:rPr lang="sv-SE" baseline="0" dirty="0"/>
              <a:t> and computer power to maintain—hard work done by machines, not humans. This could be any server room in the world—but is larger. Is KNC miner’s bitcoin mining farm in Norrland. Move into discussion of Bitcoin and Blockchain.</a:t>
            </a:r>
            <a:endParaRPr lang="en-GB" dirty="0"/>
          </a:p>
        </p:txBody>
      </p:sp>
      <p:sp>
        <p:nvSpPr>
          <p:cNvPr id="4" name="Slide Number Placeholder 3"/>
          <p:cNvSpPr>
            <a:spLocks noGrp="1"/>
          </p:cNvSpPr>
          <p:nvPr>
            <p:ph type="sldNum" sz="quarter" idx="10"/>
          </p:nvPr>
        </p:nvSpPr>
        <p:spPr/>
        <p:txBody>
          <a:bodyPr/>
          <a:lstStyle/>
          <a:p>
            <a:fld id="{4D64325E-42B5-434F-BDB1-1481942B661E}" type="slidenum">
              <a:rPr lang="en-GB" smtClean="0"/>
              <a:t>6</a:t>
            </a:fld>
            <a:endParaRPr lang="en-GB"/>
          </a:p>
        </p:txBody>
      </p:sp>
    </p:spTree>
    <p:extLst>
      <p:ext uri="{BB962C8B-B14F-4D97-AF65-F5344CB8AC3E}">
        <p14:creationId xmlns:p14="http://schemas.microsoft.com/office/powerpoint/2010/main" val="425453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dirty="0"/>
              <a:t>Weakness of the trust based model:</a:t>
            </a:r>
          </a:p>
          <a:p>
            <a:pPr lvl="1">
              <a:buFont typeface="Wingdings" panose="05000000000000000000" pitchFamily="2" charset="2"/>
              <a:buChar char="§"/>
            </a:pPr>
            <a:r>
              <a:rPr lang="en-GB" dirty="0">
                <a:solidFill>
                  <a:srgbClr val="FF0000"/>
                </a:solidFill>
              </a:rPr>
              <a:t>Non-reversible </a:t>
            </a:r>
            <a:r>
              <a:rPr lang="en-GB" dirty="0"/>
              <a:t>transactions are not really possible,</a:t>
            </a:r>
          </a:p>
          <a:p>
            <a:pPr lvl="1">
              <a:buFont typeface="Wingdings" panose="05000000000000000000" pitchFamily="2" charset="2"/>
              <a:buChar char="§"/>
            </a:pPr>
            <a:r>
              <a:rPr lang="en-GB" dirty="0"/>
              <a:t>The </a:t>
            </a:r>
            <a:r>
              <a:rPr lang="en-GB" dirty="0">
                <a:solidFill>
                  <a:srgbClr val="FF0000"/>
                </a:solidFill>
              </a:rPr>
              <a:t>cost</a:t>
            </a:r>
            <a:r>
              <a:rPr lang="en-GB" dirty="0"/>
              <a:t> of mediation increases transaction costs,</a:t>
            </a:r>
          </a:p>
          <a:p>
            <a:pPr lvl="1">
              <a:buFont typeface="Wingdings" panose="05000000000000000000" pitchFamily="2" charset="2"/>
              <a:buChar char="§"/>
            </a:pPr>
            <a:r>
              <a:rPr lang="en-GB" dirty="0">
                <a:solidFill>
                  <a:srgbClr val="FF0000"/>
                </a:solidFill>
              </a:rPr>
              <a:t>Small, casual transactions </a:t>
            </a:r>
            <a:r>
              <a:rPr lang="en-GB" dirty="0"/>
              <a:t>consequently expensive, </a:t>
            </a:r>
          </a:p>
          <a:p>
            <a:pPr lvl="1">
              <a:buFont typeface="Wingdings" panose="05000000000000000000" pitchFamily="2" charset="2"/>
              <a:buChar char="§"/>
            </a:pPr>
            <a:r>
              <a:rPr lang="en-GB" dirty="0"/>
              <a:t>With the possibility of reversal, the </a:t>
            </a:r>
            <a:r>
              <a:rPr lang="en-GB" dirty="0">
                <a:solidFill>
                  <a:srgbClr val="FF0000"/>
                </a:solidFill>
              </a:rPr>
              <a:t>need for trust spreads</a:t>
            </a:r>
            <a:r>
              <a:rPr lang="en-GB" dirty="0"/>
              <a:t>. </a:t>
            </a:r>
          </a:p>
          <a:p>
            <a:pPr>
              <a:buFont typeface="Wingdings" panose="05000000000000000000" pitchFamily="2" charset="2"/>
              <a:buChar char="§"/>
            </a:pPr>
            <a:r>
              <a:rPr lang="en-GB" dirty="0">
                <a:solidFill>
                  <a:srgbClr val="FF0000"/>
                </a:solidFill>
              </a:rPr>
              <a:t>Fraud</a:t>
            </a:r>
            <a:r>
              <a:rPr lang="en-GB" dirty="0"/>
              <a:t> is accepted as unavoidable. </a:t>
            </a:r>
          </a:p>
          <a:p>
            <a:pPr>
              <a:buFont typeface="Wingdings" panose="05000000000000000000" pitchFamily="2" charset="2"/>
              <a:buChar char="§"/>
            </a:pPr>
            <a:r>
              <a:rPr lang="en-GB" dirty="0"/>
              <a:t>These costs and payment uncertainties </a:t>
            </a:r>
            <a:r>
              <a:rPr lang="en-GB" dirty="0">
                <a:solidFill>
                  <a:srgbClr val="FF0000"/>
                </a:solidFill>
              </a:rPr>
              <a:t>can be avoided in person by using physical currency</a:t>
            </a:r>
            <a:r>
              <a:rPr lang="en-GB" dirty="0"/>
              <a:t>, but no mechanism exists to make payments using IT without a trusted party. </a:t>
            </a:r>
          </a:p>
        </p:txBody>
      </p:sp>
      <p:sp>
        <p:nvSpPr>
          <p:cNvPr id="4" name="Slide Number Placeholder 3"/>
          <p:cNvSpPr>
            <a:spLocks noGrp="1"/>
          </p:cNvSpPr>
          <p:nvPr>
            <p:ph type="sldNum" sz="quarter" idx="10"/>
          </p:nvPr>
        </p:nvSpPr>
        <p:spPr/>
        <p:txBody>
          <a:bodyPr/>
          <a:lstStyle/>
          <a:p>
            <a:fld id="{EBAB724B-F8A3-47A2-B14B-5383E16D2704}" type="slidenum">
              <a:rPr lang="en-GB" smtClean="0"/>
              <a:t>7</a:t>
            </a:fld>
            <a:endParaRPr lang="en-GB"/>
          </a:p>
        </p:txBody>
      </p:sp>
    </p:spTree>
    <p:extLst>
      <p:ext uri="{BB962C8B-B14F-4D97-AF65-F5344CB8AC3E}">
        <p14:creationId xmlns:p14="http://schemas.microsoft.com/office/powerpoint/2010/main" val="127299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electronic payment system based on </a:t>
            </a:r>
            <a:r>
              <a:rPr lang="en-GB" dirty="0">
                <a:solidFill>
                  <a:srgbClr val="FF0000"/>
                </a:solidFill>
              </a:rPr>
              <a:t>cryptographic proof instead of trust</a:t>
            </a:r>
            <a:r>
              <a:rPr lang="en-GB" dirty="0"/>
              <a:t>, </a:t>
            </a:r>
          </a:p>
          <a:p>
            <a:r>
              <a:rPr lang="en-GB" dirty="0"/>
              <a:t>Allowing any two willing parties to </a:t>
            </a:r>
            <a:r>
              <a:rPr lang="en-GB" dirty="0">
                <a:solidFill>
                  <a:srgbClr val="FF0000"/>
                </a:solidFill>
              </a:rPr>
              <a:t>transact directly </a:t>
            </a:r>
            <a:r>
              <a:rPr lang="en-GB" dirty="0"/>
              <a:t>with each other without the need for a trusted third party,</a:t>
            </a:r>
          </a:p>
          <a:p>
            <a:r>
              <a:rPr lang="en-GB" dirty="0"/>
              <a:t>Transactions that are </a:t>
            </a:r>
            <a:r>
              <a:rPr lang="en-GB" dirty="0">
                <a:solidFill>
                  <a:srgbClr val="FF0000"/>
                </a:solidFill>
              </a:rPr>
              <a:t>computationally impractical to reverse </a:t>
            </a:r>
            <a:r>
              <a:rPr lang="en-GB" dirty="0"/>
              <a:t>would protect sellers from fraud, </a:t>
            </a:r>
          </a:p>
          <a:p>
            <a:r>
              <a:rPr lang="en-GB" dirty="0">
                <a:solidFill>
                  <a:srgbClr val="FF0000"/>
                </a:solidFill>
              </a:rPr>
              <a:t>Routine escrow mechanisms</a:t>
            </a:r>
            <a:r>
              <a:rPr lang="en-GB" dirty="0"/>
              <a:t> could easily be implemented to protect buyers,</a:t>
            </a:r>
          </a:p>
          <a:p>
            <a:r>
              <a:rPr lang="en-GB" dirty="0">
                <a:solidFill>
                  <a:srgbClr val="FF0000"/>
                </a:solidFill>
              </a:rPr>
              <a:t>Peer-to-peer distributed </a:t>
            </a:r>
            <a:r>
              <a:rPr lang="en-GB" dirty="0"/>
              <a:t>timestamp server to generate computational proof of the order of transactions,</a:t>
            </a:r>
          </a:p>
          <a:p>
            <a:r>
              <a:rPr lang="en-GB" dirty="0"/>
              <a:t>Secure as long as honest nodes </a:t>
            </a:r>
            <a:r>
              <a:rPr lang="en-GB" dirty="0">
                <a:solidFill>
                  <a:srgbClr val="FF0000"/>
                </a:solidFill>
              </a:rPr>
              <a:t>collectively control </a:t>
            </a:r>
            <a:r>
              <a:rPr lang="en-GB" dirty="0"/>
              <a:t>more CPU power than any cooperating group of attacker nodes.</a:t>
            </a:r>
          </a:p>
          <a:p>
            <a:endParaRPr lang="en-GB" dirty="0"/>
          </a:p>
        </p:txBody>
      </p:sp>
      <p:sp>
        <p:nvSpPr>
          <p:cNvPr id="4" name="Slide Number Placeholder 3"/>
          <p:cNvSpPr>
            <a:spLocks noGrp="1"/>
          </p:cNvSpPr>
          <p:nvPr>
            <p:ph type="sldNum" sz="quarter" idx="10"/>
          </p:nvPr>
        </p:nvSpPr>
        <p:spPr/>
        <p:txBody>
          <a:bodyPr/>
          <a:lstStyle/>
          <a:p>
            <a:fld id="{EBAB724B-F8A3-47A2-B14B-5383E16D2704}" type="slidenum">
              <a:rPr lang="en-GB" smtClean="0"/>
              <a:t>11</a:t>
            </a:fld>
            <a:endParaRPr lang="en-GB"/>
          </a:p>
        </p:txBody>
      </p:sp>
    </p:spTree>
    <p:extLst>
      <p:ext uri="{BB962C8B-B14F-4D97-AF65-F5344CB8AC3E}">
        <p14:creationId xmlns:p14="http://schemas.microsoft.com/office/powerpoint/2010/main" val="344761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And what if</a:t>
            </a:r>
            <a:r>
              <a:rPr lang="sv-SE" baseline="0" dirty="0" smtClean="0"/>
              <a:t> we connect all of our devices, such that they automate and share themselves? Rich future, lots of possibilities, requires that we stay alert and aware. Also will require continuous learning and re-skilling as skills needed change in line with technology.</a:t>
            </a:r>
            <a:endParaRPr lang="en-GB" dirty="0"/>
          </a:p>
        </p:txBody>
      </p:sp>
      <p:sp>
        <p:nvSpPr>
          <p:cNvPr id="4" name="Slide Number Placeholder 3"/>
          <p:cNvSpPr>
            <a:spLocks noGrp="1"/>
          </p:cNvSpPr>
          <p:nvPr>
            <p:ph type="sldNum" sz="quarter" idx="10"/>
          </p:nvPr>
        </p:nvSpPr>
        <p:spPr/>
        <p:txBody>
          <a:bodyPr/>
          <a:lstStyle/>
          <a:p>
            <a:fld id="{FFF8F119-4F8E-43E6-B23F-FB220D1BF6EA}" type="slidenum">
              <a:rPr lang="en-GB" smtClean="0"/>
              <a:t>13</a:t>
            </a:fld>
            <a:endParaRPr lang="en-GB"/>
          </a:p>
        </p:txBody>
      </p:sp>
    </p:spTree>
    <p:extLst>
      <p:ext uri="{BB962C8B-B14F-4D97-AF65-F5344CB8AC3E}">
        <p14:creationId xmlns:p14="http://schemas.microsoft.com/office/powerpoint/2010/main" val="404492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14FF23-027A-4B5E-839E-64B5C8A71906}"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122141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4FF23-027A-4B5E-839E-64B5C8A71906}"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278051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4FF23-027A-4B5E-839E-64B5C8A71906}"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167066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ida_1-spalt">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1534585" y="1331913"/>
            <a:ext cx="9120716" cy="944959"/>
          </a:xfrm>
          <a:prstGeom prst="rect">
            <a:avLst/>
          </a:prstGeom>
        </p:spPr>
        <p:txBody>
          <a:bodyPr lIns="0" tIns="0" rIns="0" bIns="0"/>
          <a:lstStyle>
            <a:lvl1pPr marL="0" indent="0">
              <a:lnSpc>
                <a:spcPts val="3500"/>
              </a:lnSpc>
              <a:spcBef>
                <a:spcPts val="0"/>
              </a:spcBef>
              <a:buNone/>
              <a:defRPr sz="3400">
                <a:solidFill>
                  <a:schemeClr val="accent1"/>
                </a:solidFill>
              </a:defRPr>
            </a:lvl1pPr>
          </a:lstStyle>
          <a:p>
            <a:pPr lvl="0"/>
            <a:r>
              <a:rPr lang="sv-SE" dirty="0"/>
              <a:t>Klicka här för att ändra format på bakgrundstexten</a:t>
            </a:r>
          </a:p>
        </p:txBody>
      </p:sp>
      <p:sp>
        <p:nvSpPr>
          <p:cNvPr id="4" name="Platshållare för text 3"/>
          <p:cNvSpPr>
            <a:spLocks noGrp="1"/>
          </p:cNvSpPr>
          <p:nvPr>
            <p:ph type="body" sz="quarter" idx="11"/>
          </p:nvPr>
        </p:nvSpPr>
        <p:spPr>
          <a:xfrm>
            <a:off x="1534585" y="2492375"/>
            <a:ext cx="9120716" cy="3744913"/>
          </a:xfrm>
          <a:prstGeom prst="rect">
            <a:avLst/>
          </a:prstGeom>
        </p:spPr>
        <p:txBody>
          <a:bodyPr lIns="0" tIns="0" rIns="0" bIns="0"/>
          <a:lstStyle>
            <a:lvl1pPr marL="360000" indent="-360000">
              <a:lnSpc>
                <a:spcPts val="2300"/>
              </a:lnSpc>
              <a:spcBef>
                <a:spcPts val="400"/>
              </a:spcBef>
              <a:spcAft>
                <a:spcPts val="600"/>
              </a:spcAft>
              <a:buClr>
                <a:schemeClr val="accent1"/>
              </a:buClr>
              <a:buSzPct val="100000"/>
              <a:buFont typeface="Wingdings 2" pitchFamily="18" charset="2"/>
              <a:buChar char=""/>
              <a:defRPr sz="2000"/>
            </a:lvl1pPr>
            <a:lvl2pPr marL="900000" indent="-360000">
              <a:lnSpc>
                <a:spcPts val="2000"/>
              </a:lnSpc>
              <a:spcBef>
                <a:spcPts val="0"/>
              </a:spcBef>
              <a:spcAft>
                <a:spcPts val="600"/>
              </a:spcAft>
              <a:buClr>
                <a:schemeClr val="accent1"/>
              </a:buClr>
              <a:buSzPct val="120000"/>
              <a:buFont typeface="Arial" pitchFamily="34" charset="0"/>
              <a:buChar char="□"/>
              <a:defRPr sz="1800"/>
            </a:lvl2pPr>
            <a:lvl3pPr marL="1440000" indent="-360000">
              <a:lnSpc>
                <a:spcPts val="1800"/>
              </a:lnSpc>
              <a:spcBef>
                <a:spcPts val="0"/>
              </a:spcBef>
              <a:spcAft>
                <a:spcPts val="600"/>
              </a:spcAft>
              <a:buClr>
                <a:schemeClr val="accent1"/>
              </a:buClr>
              <a:buFont typeface="Wingdings 2" pitchFamily="18" charset="2"/>
              <a:buChar char="¾"/>
              <a:defRPr sz="1600"/>
            </a:lvl3pPr>
            <a:lvl4pPr marL="1980000" indent="-360000">
              <a:lnSpc>
                <a:spcPts val="1600"/>
              </a:lnSpc>
              <a:spcBef>
                <a:spcPts val="0"/>
              </a:spcBef>
              <a:spcAft>
                <a:spcPts val="600"/>
              </a:spcAft>
              <a:buClr>
                <a:schemeClr val="accent1"/>
              </a:buClr>
              <a:buSzPct val="120000"/>
              <a:buFont typeface="Arial" pitchFamily="34" charset="0"/>
              <a:buChar char="□"/>
              <a:defRPr sz="1400"/>
            </a:lvl4pPr>
            <a:lvl5pPr>
              <a:lnSpc>
                <a:spcPts val="2000"/>
              </a:lnSpc>
              <a:spcBef>
                <a:spcPts val="0"/>
              </a:spcBef>
              <a:spcAft>
                <a:spcPts val="600"/>
              </a:spcAft>
              <a:defRPr sz="18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5" name="Platshållare för text 3"/>
          <p:cNvSpPr>
            <a:spLocks noGrp="1"/>
          </p:cNvSpPr>
          <p:nvPr>
            <p:ph type="body" sz="quarter" idx="13" hasCustomPrompt="1"/>
          </p:nvPr>
        </p:nvSpPr>
        <p:spPr>
          <a:xfrm>
            <a:off x="1506175" y="332656"/>
            <a:ext cx="5040000" cy="262800"/>
          </a:xfrm>
          <a:prstGeom prst="rect">
            <a:avLst/>
          </a:prstGeom>
        </p:spPr>
        <p:txBody>
          <a:bodyPr lIns="0" tIns="0" rIns="0" bIns="0"/>
          <a:lstStyle>
            <a:lvl1pPr marL="0" indent="0">
              <a:buFontTx/>
              <a:buNone/>
              <a:defRPr sz="1700" baseline="0">
                <a:solidFill>
                  <a:srgbClr val="BFC9D8"/>
                </a:solidFill>
              </a:defRPr>
            </a:lvl1pPr>
            <a:lvl2pPr marL="457200" indent="0">
              <a:buFontTx/>
              <a:buNone/>
              <a:defRPr sz="1700"/>
            </a:lvl2pPr>
            <a:lvl3pPr marL="914400" indent="0">
              <a:buFontTx/>
              <a:buNone/>
              <a:defRPr sz="1700"/>
            </a:lvl3pPr>
            <a:lvl4pPr marL="1371600" indent="0">
              <a:buFontTx/>
              <a:buNone/>
              <a:defRPr sz="1700"/>
            </a:lvl4pPr>
            <a:lvl5pPr marL="1828800" indent="0">
              <a:buFontTx/>
              <a:buNone/>
              <a:defRPr sz="1700"/>
            </a:lvl5pPr>
          </a:lstStyle>
          <a:p>
            <a:pPr lvl="0"/>
            <a:r>
              <a:rPr lang="sv-SE" dirty="0" err="1"/>
              <a:t>Header</a:t>
            </a:r>
            <a:endParaRPr lang="sv-SE" dirty="0"/>
          </a:p>
        </p:txBody>
      </p:sp>
    </p:spTree>
    <p:extLst>
      <p:ext uri="{BB962C8B-B14F-4D97-AF65-F5344CB8AC3E}">
        <p14:creationId xmlns:p14="http://schemas.microsoft.com/office/powerpoint/2010/main" val="420430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078" y="2855"/>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309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1967541" y="188640"/>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7"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496" y="5301208"/>
            <a:ext cx="1295998" cy="1361523"/>
          </a:xfrm>
          <a:prstGeom prst="rect">
            <a:avLst/>
          </a:prstGeom>
        </p:spPr>
      </p:pic>
    </p:spTree>
    <p:extLst>
      <p:ext uri="{BB962C8B-B14F-4D97-AF65-F5344CB8AC3E}">
        <p14:creationId xmlns:p14="http://schemas.microsoft.com/office/powerpoint/2010/main" val="321845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10902"/>
            <a:ext cx="12203275" cy="686358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41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1775521" y="188640"/>
            <a:ext cx="8160907" cy="1944216"/>
          </a:xfrm>
          <a:prstGeom prst="rect">
            <a:avLst/>
          </a:prstGeom>
        </p:spPr>
        <p:txBody>
          <a:bodyPr vert="horz" lIns="91440" tIns="45720" rIns="91440" bIns="45720" rtlCol="0" anchor="ctr">
            <a:normAutofit/>
          </a:bodyPr>
          <a:lstStyle>
            <a:lvl1pPr>
              <a:defRPr sz="2400"/>
            </a:lvl1pPr>
          </a:lstStyle>
          <a:p>
            <a:endParaRPr lang="en-US" noProof="0" dirty="0"/>
          </a:p>
        </p:txBody>
      </p:sp>
      <p:pic>
        <p:nvPicPr>
          <p:cNvPr id="8"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642" y="5301208"/>
            <a:ext cx="1295998" cy="1361523"/>
          </a:xfrm>
          <a:prstGeom prst="rect">
            <a:avLst/>
          </a:prstGeom>
        </p:spPr>
      </p:pic>
    </p:spTree>
    <p:extLst>
      <p:ext uri="{BB962C8B-B14F-4D97-AF65-F5344CB8AC3E}">
        <p14:creationId xmlns:p14="http://schemas.microsoft.com/office/powerpoint/2010/main" val="176289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511"/>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513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239349" y="188640"/>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8"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642" y="5301208"/>
            <a:ext cx="1295998" cy="1361523"/>
          </a:xfrm>
          <a:prstGeom prst="rect">
            <a:avLst/>
          </a:prstGeom>
        </p:spPr>
      </p:pic>
    </p:spTree>
    <p:extLst>
      <p:ext uri="{BB962C8B-B14F-4D97-AF65-F5344CB8AC3E}">
        <p14:creationId xmlns:p14="http://schemas.microsoft.com/office/powerpoint/2010/main" val="364072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0"/>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61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239349" y="188640"/>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8"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642" y="5301208"/>
            <a:ext cx="1295998" cy="1361523"/>
          </a:xfrm>
          <a:prstGeom prst="rect">
            <a:avLst/>
          </a:prstGeom>
        </p:spPr>
      </p:pic>
    </p:spTree>
    <p:extLst>
      <p:ext uri="{BB962C8B-B14F-4D97-AF65-F5344CB8AC3E}">
        <p14:creationId xmlns:p14="http://schemas.microsoft.com/office/powerpoint/2010/main" val="418366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 5">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718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1919536" y="2492896"/>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7"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496" y="5301208"/>
            <a:ext cx="1295998" cy="1361523"/>
          </a:xfrm>
          <a:prstGeom prst="rect">
            <a:avLst/>
          </a:prstGeom>
        </p:spPr>
      </p:pic>
    </p:spTree>
    <p:extLst>
      <p:ext uri="{BB962C8B-B14F-4D97-AF65-F5344CB8AC3E}">
        <p14:creationId xmlns:p14="http://schemas.microsoft.com/office/powerpoint/2010/main" val="513258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 6">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2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239349" y="188640"/>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8"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642" y="5301208"/>
            <a:ext cx="1295998" cy="1361523"/>
          </a:xfrm>
          <a:prstGeom prst="rect">
            <a:avLst/>
          </a:prstGeom>
        </p:spPr>
      </p:pic>
    </p:spTree>
    <p:extLst>
      <p:ext uri="{BB962C8B-B14F-4D97-AF65-F5344CB8AC3E}">
        <p14:creationId xmlns:p14="http://schemas.microsoft.com/office/powerpoint/2010/main" val="83367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 7">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4681" y="-26815"/>
            <a:ext cx="12216681" cy="6906935"/>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92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3" name="Title Placeholder 2"/>
          <p:cNvSpPr>
            <a:spLocks noGrp="1"/>
          </p:cNvSpPr>
          <p:nvPr>
            <p:ph type="title"/>
          </p:nvPr>
        </p:nvSpPr>
        <p:spPr>
          <a:xfrm>
            <a:off x="239349" y="188640"/>
            <a:ext cx="8160907" cy="1944216"/>
          </a:xfrm>
          <a:prstGeom prst="rect">
            <a:avLst/>
          </a:prstGeom>
        </p:spPr>
        <p:txBody>
          <a:bodyPr vert="horz" lIns="91440" tIns="45720" rIns="91440" bIns="45720" rtlCol="0" anchor="ctr">
            <a:normAutofit/>
          </a:bodyPr>
          <a:lstStyle>
            <a:lvl1pPr>
              <a:defRPr sz="2400">
                <a:solidFill>
                  <a:schemeClr val="tx2"/>
                </a:solidFill>
              </a:defRPr>
            </a:lvl1pPr>
          </a:lstStyle>
          <a:p>
            <a:endParaRPr lang="en-US" noProof="0" dirty="0"/>
          </a:p>
        </p:txBody>
      </p:sp>
      <p:pic>
        <p:nvPicPr>
          <p:cNvPr id="8" name="Bildobjekt 7"/>
          <p:cNvPicPr>
            <a:picLocks/>
          </p:cNvPicPr>
          <p:nvPr userDrawn="1"/>
        </p:nvPicPr>
        <p:blipFill>
          <a:blip r:embed="rId7">
            <a:extLst>
              <a:ext uri="{28A0092B-C50C-407E-A947-70E740481C1C}">
                <a14:useLocalDpi xmlns:a14="http://schemas.microsoft.com/office/drawing/2010/main"/>
              </a:ext>
            </a:extLst>
          </a:blip>
          <a:stretch>
            <a:fillRect/>
          </a:stretch>
        </p:blipFill>
        <p:spPr>
          <a:xfrm>
            <a:off x="10560642" y="5301208"/>
            <a:ext cx="1295998" cy="1361523"/>
          </a:xfrm>
          <a:prstGeom prst="rect">
            <a:avLst/>
          </a:prstGeom>
        </p:spPr>
      </p:pic>
    </p:spTree>
    <p:extLst>
      <p:ext uri="{BB962C8B-B14F-4D97-AF65-F5344CB8AC3E}">
        <p14:creationId xmlns:p14="http://schemas.microsoft.com/office/powerpoint/2010/main" val="166886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4FF23-027A-4B5E-839E-64B5C8A71906}"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369697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4FF23-027A-4B5E-839E-64B5C8A71906}"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413458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14FF23-027A-4B5E-839E-64B5C8A71906}"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167299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14FF23-027A-4B5E-839E-64B5C8A71906}" type="datetimeFigureOut">
              <a:rPr lang="en-GB" smtClean="0"/>
              <a:t>05/03/2018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40211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14FF23-027A-4B5E-839E-64B5C8A71906}" type="datetimeFigureOut">
              <a:rPr lang="en-GB" smtClean="0"/>
              <a:t>05/03/2018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175457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4FF23-027A-4B5E-839E-64B5C8A71906}" type="datetimeFigureOut">
              <a:rPr lang="en-GB" smtClean="0"/>
              <a:t>05/03/2018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337701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4FF23-027A-4B5E-839E-64B5C8A71906}"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49738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4FF23-027A-4B5E-839E-64B5C8A71906}"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E0FD52-5C75-4395-833A-307A88A0B9C4}" type="slidenum">
              <a:rPr lang="en-GB" smtClean="0"/>
              <a:t>‹#›</a:t>
            </a:fld>
            <a:endParaRPr lang="en-GB"/>
          </a:p>
        </p:txBody>
      </p:sp>
    </p:spTree>
    <p:extLst>
      <p:ext uri="{BB962C8B-B14F-4D97-AF65-F5344CB8AC3E}">
        <p14:creationId xmlns:p14="http://schemas.microsoft.com/office/powerpoint/2010/main" val="232388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oleObject" Target="../embeddings/oleObject1.bin"/><Relationship Id="rId5" Type="http://schemas.openxmlformats.org/officeDocument/2006/relationships/slideLayout" Target="../slideLayouts/slideLayout17.xml"/><Relationship Id="rId10" Type="http://schemas.openxmlformats.org/officeDocument/2006/relationships/tags" Target="../tags/tag1.xml"/><Relationship Id="rId4" Type="http://schemas.openxmlformats.org/officeDocument/2006/relationships/slideLayout" Target="../slideLayouts/slideLayout16.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4FF23-027A-4B5E-839E-64B5C8A71906}" type="datetimeFigureOut">
              <a:rPr lang="en-GB" smtClean="0"/>
              <a:t>05/03/2018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0FD52-5C75-4395-833A-307A88A0B9C4}" type="slidenum">
              <a:rPr lang="en-GB" smtClean="0"/>
              <a:t>‹#›</a:t>
            </a:fld>
            <a:endParaRPr lang="en-GB"/>
          </a:p>
        </p:txBody>
      </p:sp>
    </p:spTree>
    <p:extLst>
      <p:ext uri="{BB962C8B-B14F-4D97-AF65-F5344CB8AC3E}">
        <p14:creationId xmlns:p14="http://schemas.microsoft.com/office/powerpoint/2010/main" val="329308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0"/>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06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2119" y="1589"/>
                        <a:ext cx="2116" cy="1587"/>
                      </a:xfrm>
                      <a:prstGeom prst="rect">
                        <a:avLst/>
                      </a:prstGeom>
                    </p:spPr>
                  </p:pic>
                </p:oleObj>
              </mc:Fallback>
            </mc:AlternateContent>
          </a:graphicData>
        </a:graphic>
      </p:graphicFrame>
      <p:sp>
        <p:nvSpPr>
          <p:cNvPr id="8" name="Rektangel 12"/>
          <p:cNvSpPr/>
          <p:nvPr userDrawn="1"/>
        </p:nvSpPr>
        <p:spPr>
          <a:xfrm>
            <a:off x="-2459" y="0"/>
            <a:ext cx="12192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sv-SE" dirty="0">
              <a:solidFill>
                <a:prstClr val="white"/>
              </a:solidFill>
            </a:endParaRPr>
          </a:p>
        </p:txBody>
      </p:sp>
      <p:sp>
        <p:nvSpPr>
          <p:cNvPr id="4" name="Title Placeholder 3"/>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endParaRPr lang="en-US" noProof="0" dirty="0"/>
          </a:p>
        </p:txBody>
      </p:sp>
      <p:sp>
        <p:nvSpPr>
          <p:cNvPr id="7" name="Rectangle 6"/>
          <p:cNvSpPr/>
          <p:nvPr userDrawn="1"/>
        </p:nvSpPr>
        <p:spPr>
          <a:xfrm>
            <a:off x="0" y="0"/>
            <a:ext cx="12192000" cy="6858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en-US" dirty="0">
              <a:solidFill>
                <a:srgbClr val="6C7D91"/>
              </a:solidFill>
            </a:endParaRPr>
          </a:p>
        </p:txBody>
      </p:sp>
    </p:spTree>
    <p:extLst>
      <p:ext uri="{BB962C8B-B14F-4D97-AF65-F5344CB8AC3E}">
        <p14:creationId xmlns:p14="http://schemas.microsoft.com/office/powerpoint/2010/main" val="3320486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457189" rtl="0" eaLnBrk="1" latinLnBrk="0" hangingPunct="1">
        <a:lnSpc>
          <a:spcPct val="90000"/>
        </a:lnSpc>
        <a:spcBef>
          <a:spcPct val="0"/>
        </a:spcBef>
        <a:buNone/>
        <a:defRPr sz="2400" kern="1200" cap="all" baseline="0">
          <a:solidFill>
            <a:schemeClr val="tx2"/>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ica-it.org/pdf/Blockchain_Landregistry_Report.pdf" TargetMode="External"/><Relationship Id="rId7" Type="http://schemas.openxmlformats.org/officeDocument/2006/relationships/hyperlink" Target="https://hdac.io/" TargetMode="External"/><Relationship Id="rId2" Type="http://schemas.openxmlformats.org/officeDocument/2006/relationships/hyperlink" Target="http://www.riksbank.se/en/Financial-stability/Payments/Does-Sweden-need-the-e-krona/Reports/" TargetMode="External"/><Relationship Id="rId1" Type="http://schemas.openxmlformats.org/officeDocument/2006/relationships/slideLayout" Target="../slideLayouts/slideLayout2.xml"/><Relationship Id="rId6" Type="http://schemas.openxmlformats.org/officeDocument/2006/relationships/hyperlink" Target="https://www.stateofthedapps.com/" TargetMode="External"/><Relationship Id="rId5" Type="http://schemas.openxmlformats.org/officeDocument/2006/relationships/hyperlink" Target="https://www.cbinsights.com/research/report/blockchain-trends-opportunities" TargetMode="External"/><Relationship Id="rId4" Type="http://schemas.openxmlformats.org/officeDocument/2006/relationships/hyperlink" Target="http://fores.se/wp-content/uploads/2016/11/machines-jobs-and-equality.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From “Cash on the internet” </a:t>
            </a:r>
            <a:br>
              <a:rPr lang="en-GB" b="1" dirty="0" smtClean="0">
                <a:latin typeface="Calibri" panose="020F0502020204030204" pitchFamily="34" charset="0"/>
                <a:cs typeface="Calibri" panose="020F0502020204030204" pitchFamily="34" charset="0"/>
              </a:rPr>
            </a:br>
            <a:r>
              <a:rPr lang="en-GB" b="1" dirty="0" smtClean="0">
                <a:latin typeface="Calibri" panose="020F0502020204030204" pitchFamily="34" charset="0"/>
                <a:cs typeface="Calibri" panose="020F0502020204030204" pitchFamily="34" charset="0"/>
              </a:rPr>
              <a:t>to “Digital Gold”</a:t>
            </a:r>
            <a:br>
              <a:rPr lang="en-GB" b="1"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Rectangle 2"/>
          <p:cNvSpPr/>
          <p:nvPr/>
        </p:nvSpPr>
        <p:spPr>
          <a:xfrm>
            <a:off x="4817445" y="3766848"/>
            <a:ext cx="2557110" cy="369332"/>
          </a:xfrm>
          <a:prstGeom prst="rect">
            <a:avLst/>
          </a:prstGeom>
        </p:spPr>
        <p:txBody>
          <a:bodyPr wrap="none">
            <a:spAutoFit/>
          </a:bodyPr>
          <a:lstStyle/>
          <a:p>
            <a:pPr algn="ctr"/>
            <a:r>
              <a:rPr lang="en-US" b="1" dirty="0">
                <a:solidFill>
                  <a:schemeClr val="bg1"/>
                </a:solidFill>
                <a:cs typeface="Times New Roman" panose="02020603050405020304" pitchFamily="18" charset="0"/>
              </a:rPr>
              <a:t>Claire Ingram </a:t>
            </a:r>
            <a:r>
              <a:rPr lang="en-US" b="1" dirty="0" err="1">
                <a:solidFill>
                  <a:schemeClr val="bg1"/>
                </a:solidFill>
                <a:cs typeface="Times New Roman" panose="02020603050405020304" pitchFamily="18" charset="0"/>
              </a:rPr>
              <a:t>Bogusz</a:t>
            </a:r>
            <a:endParaRPr lang="en-US"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7746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STRENGTHS &amp; WEAKNESSES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67048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9932" y="549646"/>
            <a:ext cx="5834378" cy="5828281"/>
          </a:xfrm>
          <a:prstGeom prst="rect">
            <a:avLst/>
          </a:prstGeom>
        </p:spPr>
      </p:pic>
      <p:sp>
        <p:nvSpPr>
          <p:cNvPr id="11" name="Title 10"/>
          <p:cNvSpPr>
            <a:spLocks noGrp="1"/>
          </p:cNvSpPr>
          <p:nvPr>
            <p:ph type="title"/>
          </p:nvPr>
        </p:nvSpPr>
        <p:spPr/>
        <p:txBody>
          <a:bodyPr/>
          <a:lstStyle/>
          <a:p>
            <a:endParaRPr lang="en-GB"/>
          </a:p>
        </p:txBody>
      </p:sp>
      <p:sp>
        <p:nvSpPr>
          <p:cNvPr id="12" name="Content Placeholder 11"/>
          <p:cNvSpPr>
            <a:spLocks noGrp="1"/>
          </p:cNvSpPr>
          <p:nvPr>
            <p:ph sz="half" idx="1"/>
          </p:nvPr>
        </p:nvSpPr>
        <p:spPr>
          <a:xfrm>
            <a:off x="520454" y="3900308"/>
            <a:ext cx="5181600" cy="2304025"/>
          </a:xfrm>
        </p:spPr>
        <p:txBody>
          <a:bodyPr>
            <a:normAutofit fontScale="85000" lnSpcReduction="20000"/>
          </a:bodyPr>
          <a:lstStyle/>
          <a:p>
            <a:r>
              <a:rPr lang="en-GB" dirty="0" smtClean="0">
                <a:latin typeface="+mj-lt"/>
              </a:rPr>
              <a:t>“</a:t>
            </a:r>
            <a:r>
              <a:rPr lang="en-GB" dirty="0">
                <a:latin typeface="+mj-lt"/>
              </a:rPr>
              <a:t>Currency” (e.g. Bitcoin / Ether</a:t>
            </a:r>
            <a:r>
              <a:rPr lang="en-GB" dirty="0" smtClean="0">
                <a:latin typeface="+mj-lt"/>
              </a:rPr>
              <a:t>)</a:t>
            </a:r>
          </a:p>
          <a:p>
            <a:r>
              <a:rPr lang="en-GB" dirty="0">
                <a:latin typeface="+mj-lt"/>
              </a:rPr>
              <a:t>Tokens</a:t>
            </a:r>
          </a:p>
          <a:p>
            <a:r>
              <a:rPr lang="en-GB" dirty="0" smtClean="0">
                <a:latin typeface="+mj-lt"/>
              </a:rPr>
              <a:t>Cryptography</a:t>
            </a:r>
          </a:p>
          <a:p>
            <a:r>
              <a:rPr lang="en-GB" dirty="0" smtClean="0">
                <a:latin typeface="+mj-lt"/>
              </a:rPr>
              <a:t>Asset agnostic</a:t>
            </a:r>
          </a:p>
          <a:p>
            <a:r>
              <a:rPr lang="en-GB" dirty="0" smtClean="0">
                <a:latin typeface="+mj-lt"/>
              </a:rPr>
              <a:t>Market-based value</a:t>
            </a:r>
          </a:p>
          <a:p>
            <a:r>
              <a:rPr lang="en-GB" dirty="0" smtClean="0">
                <a:latin typeface="+mj-lt"/>
              </a:rPr>
              <a:t>Varying degrees of </a:t>
            </a:r>
            <a:r>
              <a:rPr lang="en-GB" dirty="0" err="1" smtClean="0">
                <a:latin typeface="+mj-lt"/>
              </a:rPr>
              <a:t>pseudononymity</a:t>
            </a:r>
            <a:endParaRPr lang="en-GB" dirty="0">
              <a:latin typeface="+mj-lt"/>
            </a:endParaRPr>
          </a:p>
          <a:p>
            <a:endParaRPr lang="en-GB" dirty="0" smtClean="0">
              <a:latin typeface="+mj-lt"/>
            </a:endParaRPr>
          </a:p>
        </p:txBody>
      </p:sp>
      <p:pic>
        <p:nvPicPr>
          <p:cNvPr id="3" name="Picture 2"/>
          <p:cNvPicPr>
            <a:picLocks noChangeAspect="1"/>
          </p:cNvPicPr>
          <p:nvPr/>
        </p:nvPicPr>
        <p:blipFill>
          <a:blip r:embed="rId4"/>
          <a:stretch>
            <a:fillRect/>
          </a:stretch>
        </p:blipFill>
        <p:spPr>
          <a:xfrm>
            <a:off x="6207690" y="61924"/>
            <a:ext cx="5834378" cy="6316003"/>
          </a:xfrm>
          <a:prstGeom prst="rect">
            <a:avLst/>
          </a:prstGeom>
        </p:spPr>
      </p:pic>
      <p:pic>
        <p:nvPicPr>
          <p:cNvPr id="19" name="Content Placeholder 1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9770893" y="2615616"/>
            <a:ext cx="2271175" cy="4242384"/>
          </a:xfrm>
        </p:spPr>
      </p:pic>
    </p:spTree>
    <p:extLst>
      <p:ext uri="{BB962C8B-B14F-4D97-AF65-F5344CB8AC3E}">
        <p14:creationId xmlns:p14="http://schemas.microsoft.com/office/powerpoint/2010/main" val="21755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APPLICATIONS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4203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925" y="261257"/>
            <a:ext cx="11222805" cy="6310670"/>
          </a:xfrm>
        </p:spPr>
      </p:pic>
      <p:sp>
        <p:nvSpPr>
          <p:cNvPr id="5" name="Rectangle 4"/>
          <p:cNvSpPr/>
          <p:nvPr/>
        </p:nvSpPr>
        <p:spPr>
          <a:xfrm>
            <a:off x="9734454" y="6642556"/>
            <a:ext cx="2523448" cy="215444"/>
          </a:xfrm>
          <a:prstGeom prst="rect">
            <a:avLst/>
          </a:prstGeom>
        </p:spPr>
        <p:txBody>
          <a:bodyPr wrap="none">
            <a:spAutoFit/>
          </a:bodyPr>
          <a:lstStyle/>
          <a:p>
            <a:r>
              <a:rPr lang="en-GB" sz="800" dirty="0">
                <a:latin typeface="Garamond" panose="02020404030301010803" pitchFamily="18" charset="0"/>
              </a:rPr>
              <a:t>Graphic from: http://www.i-scoop.eu/internet-of-things/</a:t>
            </a:r>
          </a:p>
        </p:txBody>
      </p:sp>
      <p:pic>
        <p:nvPicPr>
          <p:cNvPr id="3" name="Picture 2"/>
          <p:cNvPicPr>
            <a:picLocks noChangeAspect="1"/>
          </p:cNvPicPr>
          <p:nvPr/>
        </p:nvPicPr>
        <p:blipFill rotWithShape="1">
          <a:blip r:embed="rId4"/>
          <a:srcRect l="4955" t="23303" r="55255" b="16036"/>
          <a:stretch/>
        </p:blipFill>
        <p:spPr>
          <a:xfrm>
            <a:off x="1153297" y="1740116"/>
            <a:ext cx="4366054" cy="4160109"/>
          </a:xfrm>
          <a:prstGeom prst="rect">
            <a:avLst/>
          </a:prstGeom>
        </p:spPr>
      </p:pic>
    </p:spTree>
    <p:extLst>
      <p:ext uri="{BB962C8B-B14F-4D97-AF65-F5344CB8AC3E}">
        <p14:creationId xmlns:p14="http://schemas.microsoft.com/office/powerpoint/2010/main" val="17559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52" y="1544165"/>
            <a:ext cx="11728495" cy="5021262"/>
          </a:xfrm>
          <a:prstGeom prst="rect">
            <a:avLst/>
          </a:prstGeom>
        </p:spPr>
      </p:pic>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39" t="32587" r="-739" b="24167"/>
          <a:stretch/>
        </p:blipFill>
        <p:spPr>
          <a:xfrm>
            <a:off x="347084" y="440210"/>
            <a:ext cx="4457354" cy="963827"/>
          </a:xfrm>
        </p:spPr>
      </p:pic>
      <p:grpSp>
        <p:nvGrpSpPr>
          <p:cNvPr id="10" name="Group 9"/>
          <p:cNvGrpSpPr/>
          <p:nvPr/>
        </p:nvGrpSpPr>
        <p:grpSpPr>
          <a:xfrm>
            <a:off x="5268613" y="143938"/>
            <a:ext cx="6560292" cy="1260469"/>
            <a:chOff x="5268613" y="143938"/>
            <a:chExt cx="6560292" cy="1260469"/>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3081" b="23731"/>
            <a:stretch/>
          </p:blipFill>
          <p:spPr>
            <a:xfrm>
              <a:off x="5268613" y="255373"/>
              <a:ext cx="2247900" cy="10132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316" y="255373"/>
              <a:ext cx="2116224" cy="10092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4744" y="143938"/>
              <a:ext cx="1674161" cy="1260469"/>
            </a:xfrm>
            <a:prstGeom prst="rect">
              <a:avLst/>
            </a:prstGeom>
          </p:spPr>
        </p:pic>
      </p:grpSp>
      <p:sp>
        <p:nvSpPr>
          <p:cNvPr id="12" name="Rectangle 11"/>
          <p:cNvSpPr/>
          <p:nvPr/>
        </p:nvSpPr>
        <p:spPr>
          <a:xfrm>
            <a:off x="11000648" y="6642556"/>
            <a:ext cx="1191352" cy="215444"/>
          </a:xfrm>
          <a:prstGeom prst="rect">
            <a:avLst/>
          </a:prstGeom>
        </p:spPr>
        <p:txBody>
          <a:bodyPr wrap="none">
            <a:spAutoFit/>
          </a:bodyPr>
          <a:lstStyle/>
          <a:p>
            <a:pPr lvl="0"/>
            <a:r>
              <a:rPr lang="en-GB" sz="800" dirty="0" smtClean="0">
                <a:solidFill>
                  <a:prstClr val="black"/>
                </a:solidFill>
                <a:latin typeface="Garamond" panose="02020404030301010803" pitchFamily="18" charset="0"/>
              </a:rPr>
              <a:t>Image from </a:t>
            </a:r>
            <a:r>
              <a:rPr lang="en-GB" sz="800" dirty="0" err="1" smtClean="0">
                <a:solidFill>
                  <a:prstClr val="black"/>
                </a:solidFill>
                <a:latin typeface="Garamond" panose="02020404030301010803" pitchFamily="18" charset="0"/>
              </a:rPr>
              <a:t>Läntmateriet</a:t>
            </a:r>
            <a:endParaRPr lang="en-GB" sz="8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778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FURTHER READING</a:t>
            </a:r>
            <a:endParaRPr lang="en-GB" dirty="0"/>
          </a:p>
        </p:txBody>
      </p:sp>
      <p:sp>
        <p:nvSpPr>
          <p:cNvPr id="5" name="Content Placeholder 4"/>
          <p:cNvSpPr>
            <a:spLocks noGrp="1"/>
          </p:cNvSpPr>
          <p:nvPr>
            <p:ph idx="1"/>
          </p:nvPr>
        </p:nvSpPr>
        <p:spPr/>
        <p:txBody>
          <a:bodyPr>
            <a:normAutofit lnSpcReduction="10000"/>
          </a:bodyPr>
          <a:lstStyle/>
          <a:p>
            <a:pPr marL="0" indent="0">
              <a:buNone/>
            </a:pPr>
            <a:r>
              <a:rPr lang="sv-SE" b="1" dirty="0">
                <a:latin typeface="+mj-lt"/>
              </a:rPr>
              <a:t>Swedish</a:t>
            </a:r>
          </a:p>
          <a:p>
            <a:r>
              <a:rPr lang="sv-SE" dirty="0">
                <a:latin typeface="+mj-lt"/>
              </a:rPr>
              <a:t>The </a:t>
            </a:r>
            <a:r>
              <a:rPr lang="sv-SE" dirty="0">
                <a:latin typeface="+mj-lt"/>
                <a:hlinkClick r:id="rId2"/>
              </a:rPr>
              <a:t>Swedish e-Krona project</a:t>
            </a:r>
            <a:endParaRPr lang="sv-SE" dirty="0">
              <a:latin typeface="+mj-lt"/>
            </a:endParaRPr>
          </a:p>
          <a:p>
            <a:r>
              <a:rPr lang="sv-SE" dirty="0" err="1">
                <a:latin typeface="+mj-lt"/>
              </a:rPr>
              <a:t>Report</a:t>
            </a:r>
            <a:r>
              <a:rPr lang="sv-SE" dirty="0">
                <a:latin typeface="+mj-lt"/>
              </a:rPr>
              <a:t> on </a:t>
            </a:r>
            <a:r>
              <a:rPr lang="sv-SE" dirty="0">
                <a:latin typeface="+mj-lt"/>
                <a:hlinkClick r:id="rId3"/>
              </a:rPr>
              <a:t>Lantmäteriet’s land </a:t>
            </a:r>
            <a:r>
              <a:rPr lang="sv-SE" dirty="0" err="1">
                <a:latin typeface="+mj-lt"/>
                <a:hlinkClick r:id="rId3"/>
              </a:rPr>
              <a:t>registry</a:t>
            </a:r>
            <a:r>
              <a:rPr lang="sv-SE" dirty="0">
                <a:latin typeface="+mj-lt"/>
                <a:hlinkClick r:id="rId3"/>
              </a:rPr>
              <a:t> </a:t>
            </a:r>
            <a:r>
              <a:rPr lang="sv-SE" dirty="0" err="1">
                <a:latin typeface="+mj-lt"/>
                <a:hlinkClick r:id="rId3"/>
              </a:rPr>
              <a:t>project</a:t>
            </a:r>
            <a:endParaRPr lang="sv-SE" dirty="0">
              <a:latin typeface="+mj-lt"/>
            </a:endParaRPr>
          </a:p>
          <a:p>
            <a:pPr marL="0" indent="0">
              <a:buNone/>
            </a:pPr>
            <a:endParaRPr lang="sv-SE" dirty="0">
              <a:latin typeface="+mj-lt"/>
            </a:endParaRPr>
          </a:p>
          <a:p>
            <a:pPr marL="0" indent="0">
              <a:buNone/>
            </a:pPr>
            <a:r>
              <a:rPr lang="sv-SE" b="1" dirty="0">
                <a:latin typeface="+mj-lt"/>
              </a:rPr>
              <a:t>International</a:t>
            </a:r>
          </a:p>
          <a:p>
            <a:r>
              <a:rPr lang="sv-SE" dirty="0" err="1">
                <a:latin typeface="+mj-lt"/>
              </a:rPr>
              <a:t>Chapter</a:t>
            </a:r>
            <a:r>
              <a:rPr lang="sv-SE" dirty="0">
                <a:latin typeface="+mj-lt"/>
              </a:rPr>
              <a:t> on </a:t>
            </a:r>
            <a:r>
              <a:rPr lang="sv-SE" dirty="0">
                <a:latin typeface="+mj-lt"/>
                <a:hlinkClick r:id="rId4"/>
              </a:rPr>
              <a:t>Blockchain and </a:t>
            </a:r>
            <a:r>
              <a:rPr lang="sv-SE" dirty="0" err="1">
                <a:latin typeface="+mj-lt"/>
                <a:hlinkClick r:id="rId4"/>
              </a:rPr>
              <a:t>standardisation</a:t>
            </a:r>
            <a:r>
              <a:rPr lang="sv-SE" dirty="0">
                <a:latin typeface="+mj-lt"/>
                <a:hlinkClick r:id="rId4"/>
              </a:rPr>
              <a:t> </a:t>
            </a:r>
            <a:r>
              <a:rPr lang="sv-SE" dirty="0">
                <a:latin typeface="+mj-lt"/>
              </a:rPr>
              <a:t>(</a:t>
            </a:r>
            <a:r>
              <a:rPr lang="sv-SE" dirty="0" err="1">
                <a:latin typeface="+mj-lt"/>
              </a:rPr>
              <a:t>disclaimer</a:t>
            </a:r>
            <a:r>
              <a:rPr lang="sv-SE" dirty="0">
                <a:latin typeface="+mj-lt"/>
              </a:rPr>
              <a:t>: co-</a:t>
            </a:r>
            <a:r>
              <a:rPr lang="sv-SE" dirty="0" err="1">
                <a:latin typeface="+mj-lt"/>
              </a:rPr>
              <a:t>author</a:t>
            </a:r>
            <a:r>
              <a:rPr lang="sv-SE" dirty="0">
                <a:latin typeface="+mj-lt"/>
              </a:rPr>
              <a:t>)</a:t>
            </a:r>
          </a:p>
          <a:p>
            <a:r>
              <a:rPr lang="en-GB" dirty="0" smtClean="0">
                <a:latin typeface="+mj-lt"/>
              </a:rPr>
              <a:t>CB </a:t>
            </a:r>
            <a:r>
              <a:rPr lang="en-GB" dirty="0">
                <a:latin typeface="+mj-lt"/>
              </a:rPr>
              <a:t>Insights’ </a:t>
            </a:r>
            <a:r>
              <a:rPr lang="en-GB" dirty="0">
                <a:latin typeface="+mj-lt"/>
                <a:hlinkClick r:id="rId5"/>
              </a:rPr>
              <a:t>report</a:t>
            </a:r>
            <a:r>
              <a:rPr lang="en-GB" dirty="0">
                <a:latin typeface="+mj-lt"/>
              </a:rPr>
              <a:t> on Blockchain investments</a:t>
            </a:r>
          </a:p>
          <a:p>
            <a:r>
              <a:rPr lang="sv-SE" dirty="0">
                <a:latin typeface="+mj-lt"/>
              </a:rPr>
              <a:t>Ethereum </a:t>
            </a:r>
            <a:r>
              <a:rPr lang="sv-SE" dirty="0">
                <a:latin typeface="+mj-lt"/>
                <a:hlinkClick r:id="rId6"/>
              </a:rPr>
              <a:t>Dapps</a:t>
            </a:r>
            <a:r>
              <a:rPr lang="sv-SE" dirty="0">
                <a:latin typeface="+mj-lt"/>
              </a:rPr>
              <a:t> </a:t>
            </a:r>
            <a:r>
              <a:rPr lang="sv-SE" dirty="0" smtClean="0">
                <a:latin typeface="+mj-lt"/>
              </a:rPr>
              <a:t>marketplace</a:t>
            </a:r>
          </a:p>
          <a:p>
            <a:r>
              <a:rPr lang="sv-SE" dirty="0" smtClean="0">
                <a:latin typeface="+mj-lt"/>
                <a:hlinkClick r:id="rId7"/>
              </a:rPr>
              <a:t>Hdac </a:t>
            </a:r>
            <a:r>
              <a:rPr lang="sv-SE" dirty="0" smtClean="0">
                <a:latin typeface="+mj-lt"/>
              </a:rPr>
              <a:t>example</a:t>
            </a:r>
            <a:endParaRPr lang="sv-SE" dirty="0">
              <a:latin typeface="+mj-lt"/>
            </a:endParaRPr>
          </a:p>
          <a:p>
            <a:endParaRPr lang="en-GB" dirty="0">
              <a:latin typeface="+mj-lt"/>
            </a:endParaRPr>
          </a:p>
        </p:txBody>
      </p:sp>
    </p:spTree>
    <p:extLst>
      <p:ext uri="{BB962C8B-B14F-4D97-AF65-F5344CB8AC3E}">
        <p14:creationId xmlns:p14="http://schemas.microsoft.com/office/powerpoint/2010/main" val="3688935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2667000" y="3318318"/>
            <a:ext cx="6858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a:latin typeface="+mj-lt"/>
                <a:cs typeface="Times New Roman" panose="02020603050405020304" pitchFamily="18" charset="0"/>
              </a:rPr>
              <a:t>Claire Ingram </a:t>
            </a:r>
            <a:r>
              <a:rPr lang="en-US" sz="1900" b="1" dirty="0" err="1">
                <a:latin typeface="+mj-lt"/>
                <a:cs typeface="Times New Roman" panose="02020603050405020304" pitchFamily="18" charset="0"/>
              </a:rPr>
              <a:t>Bogusz</a:t>
            </a:r>
            <a:endParaRPr lang="en-US" sz="1900" b="1" dirty="0">
              <a:latin typeface="+mj-lt"/>
              <a:cs typeface="Times New Roman" panose="02020603050405020304" pitchFamily="18" charset="0"/>
            </a:endParaRPr>
          </a:p>
          <a:p>
            <a:pPr marL="0" indent="0" algn="ctr">
              <a:buNone/>
            </a:pPr>
            <a:r>
              <a:rPr lang="en-US" sz="1900" dirty="0">
                <a:latin typeface="+mj-lt"/>
                <a:cs typeface="Times New Roman" panose="02020603050405020304" pitchFamily="18" charset="0"/>
              </a:rPr>
              <a:t>Stockholm School of Economics</a:t>
            </a:r>
          </a:p>
          <a:p>
            <a:pPr marL="0" indent="0" algn="ctr">
              <a:buNone/>
            </a:pPr>
            <a:r>
              <a:rPr lang="en-US" sz="1900" dirty="0">
                <a:latin typeface="+mj-lt"/>
                <a:cs typeface="Times New Roman" panose="02020603050405020304" pitchFamily="18" charset="0"/>
              </a:rPr>
              <a:t>      claire@clairebogusz.com</a:t>
            </a:r>
          </a:p>
          <a:p>
            <a:pPr marL="0" indent="0" algn="ctr">
              <a:buNone/>
            </a:pPr>
            <a:r>
              <a:rPr lang="en-GB" sz="1900" dirty="0">
                <a:latin typeface="+mj-lt"/>
                <a:cs typeface="Times New Roman" panose="02020603050405020304" pitchFamily="18" charset="0"/>
              </a:rPr>
              <a:t>@</a:t>
            </a:r>
            <a:r>
              <a:rPr lang="en-GB" sz="1900" dirty="0" err="1">
                <a:latin typeface="+mj-lt"/>
                <a:cs typeface="Times New Roman" panose="02020603050405020304" pitchFamily="18" charset="0"/>
              </a:rPr>
              <a:t>Claire_EBI</a:t>
            </a:r>
            <a:endParaRPr lang="en-GB" sz="1900" dirty="0">
              <a:latin typeface="+mj-lt"/>
              <a:cs typeface="Times New Roman" panose="02020603050405020304" pitchFamily="18" charset="0"/>
            </a:endParaRPr>
          </a:p>
          <a:p>
            <a:pPr marL="0" indent="0" algn="ctr">
              <a:buNone/>
            </a:pPr>
            <a:r>
              <a:rPr lang="sv-SE" sz="1900" dirty="0">
                <a:latin typeface="+mj-lt"/>
                <a:cs typeface="Times New Roman" panose="02020603050405020304" pitchFamily="18" charset="0"/>
              </a:rPr>
              <a:t>      slides.clairebogusz.com</a:t>
            </a:r>
            <a:endParaRPr lang="en-GB" sz="1900" dirty="0">
              <a:latin typeface="+mj-lt"/>
              <a:cs typeface="Times New Roman" panose="02020603050405020304" pitchFamily="18" charset="0"/>
            </a:endParaRPr>
          </a:p>
          <a:p>
            <a:pPr marL="0" indent="0" algn="ctr">
              <a:buNone/>
            </a:pPr>
            <a:endParaRPr lang="en-GB" sz="1900" dirty="0"/>
          </a:p>
        </p:txBody>
      </p:sp>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0971" y="5647820"/>
            <a:ext cx="930059" cy="947896"/>
          </a:xfrm>
        </p:spPr>
      </p:pic>
      <p:pic>
        <p:nvPicPr>
          <p:cNvPr id="8" name="Picture 2" descr="https://cdn1.iconfinder.com/data/icons/life-on-the-web/100/presentation-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748" y="4873389"/>
            <a:ext cx="3651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1.iconfinder.com/data/icons/simple-icons/4096/twitter-4096-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213" y="4401480"/>
            <a:ext cx="498197" cy="4981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endlessicons.com/wp-content/uploads/2012/12/email-icon-614x46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36" t="23442" r="24484" b="21558"/>
          <a:stretch/>
        </p:blipFill>
        <p:spPr bwMode="auto">
          <a:xfrm>
            <a:off x="4608627" y="4101128"/>
            <a:ext cx="425370" cy="335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SC_5900 - cover3"/>
          <p:cNvPicPr>
            <a:picLocks noChangeAspect="1" noChangeArrowheads="1"/>
          </p:cNvPicPr>
          <p:nvPr/>
        </p:nvPicPr>
        <p:blipFill>
          <a:blip r:embed="rId6">
            <a:extLst>
              <a:ext uri="{28A0092B-C50C-407E-A947-70E740481C1C}">
                <a14:useLocalDpi xmlns:a14="http://schemas.microsoft.com/office/drawing/2010/main" val="0"/>
              </a:ext>
            </a:extLst>
          </a:blip>
          <a:srcRect t="3336" b="14915"/>
          <a:stretch>
            <a:fillRect/>
          </a:stretch>
        </p:blipFill>
        <p:spPr bwMode="auto">
          <a:xfrm>
            <a:off x="5231606" y="1290171"/>
            <a:ext cx="1728787" cy="1763713"/>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1337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dirty="0"/>
          </a:p>
        </p:txBody>
      </p:sp>
      <p:sp>
        <p:nvSpPr>
          <p:cNvPr id="4" name="Subtitle 3"/>
          <p:cNvSpPr>
            <a:spLocks noGrp="1"/>
          </p:cNvSpPr>
          <p:nvPr>
            <p:ph type="subTitle"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818" y="2676782"/>
            <a:ext cx="6078992" cy="40452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2" y="2676782"/>
            <a:ext cx="6067940" cy="40452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945" y="0"/>
            <a:ext cx="3832109" cy="3814388"/>
          </a:xfrm>
          <a:prstGeom prst="rect">
            <a:avLst/>
          </a:prstGeom>
        </p:spPr>
      </p:pic>
    </p:spTree>
    <p:extLst>
      <p:ext uri="{BB962C8B-B14F-4D97-AF65-F5344CB8AC3E}">
        <p14:creationId xmlns:p14="http://schemas.microsoft.com/office/powerpoint/2010/main" val="39576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TODAY</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GB" dirty="0">
                <a:latin typeface="+mj-lt"/>
              </a:rPr>
              <a:t>Background to </a:t>
            </a:r>
            <a:r>
              <a:rPr lang="sv-SE" dirty="0" smtClean="0">
                <a:latin typeface="+mj-lt"/>
              </a:rPr>
              <a:t>Cryptocurrencies ( ”Bitcoin”) &amp; </a:t>
            </a:r>
            <a:r>
              <a:rPr lang="en-GB" dirty="0">
                <a:latin typeface="+mj-lt"/>
              </a:rPr>
              <a:t>Distributed Ledgers </a:t>
            </a:r>
            <a:r>
              <a:rPr lang="sv-SE" dirty="0" smtClean="0">
                <a:latin typeface="+mj-lt"/>
              </a:rPr>
              <a:t>(”Blockchain”)</a:t>
            </a:r>
          </a:p>
          <a:p>
            <a:pPr marL="514350" indent="-514350">
              <a:buFont typeface="+mj-lt"/>
              <a:buAutoNum type="arabicPeriod"/>
            </a:pPr>
            <a:endParaRPr lang="sv-SE" dirty="0" smtClean="0">
              <a:latin typeface="+mj-lt"/>
            </a:endParaRPr>
          </a:p>
          <a:p>
            <a:pPr marL="514350" indent="-514350">
              <a:buFont typeface="+mj-lt"/>
              <a:buAutoNum type="arabicPeriod"/>
            </a:pPr>
            <a:r>
              <a:rPr lang="sv-SE" dirty="0" smtClean="0">
                <a:latin typeface="+mj-lt"/>
              </a:rPr>
              <a:t>Actors &amp; Motivations</a:t>
            </a:r>
          </a:p>
          <a:p>
            <a:pPr marL="514350" indent="-514350">
              <a:buFont typeface="+mj-lt"/>
              <a:buAutoNum type="arabicPeriod"/>
            </a:pPr>
            <a:endParaRPr lang="sv-SE" dirty="0" smtClean="0">
              <a:latin typeface="+mj-lt"/>
            </a:endParaRPr>
          </a:p>
          <a:p>
            <a:pPr marL="514350" indent="-514350">
              <a:buFont typeface="+mj-lt"/>
              <a:buAutoNum type="arabicPeriod"/>
            </a:pPr>
            <a:r>
              <a:rPr lang="sv-SE" dirty="0" smtClean="0">
                <a:latin typeface="+mj-lt"/>
              </a:rPr>
              <a:t>Development &amp; Code “Forking”</a:t>
            </a:r>
          </a:p>
          <a:p>
            <a:pPr marL="514350" indent="-514350">
              <a:buFont typeface="+mj-lt"/>
              <a:buAutoNum type="arabicPeriod"/>
            </a:pPr>
            <a:endParaRPr lang="sv-SE" dirty="0" smtClean="0">
              <a:latin typeface="+mj-lt"/>
            </a:endParaRPr>
          </a:p>
          <a:p>
            <a:pPr marL="514350" indent="-514350">
              <a:buFont typeface="+mj-lt"/>
              <a:buAutoNum type="arabicPeriod"/>
            </a:pPr>
            <a:r>
              <a:rPr lang="sv-SE" dirty="0" smtClean="0">
                <a:latin typeface="+mj-lt"/>
              </a:rPr>
              <a:t>Strengths &amp; Weaknesses</a:t>
            </a:r>
            <a:endParaRPr lang="sv-SE" dirty="0">
              <a:latin typeface="+mj-lt"/>
            </a:endParaRPr>
          </a:p>
          <a:p>
            <a:pPr marL="514350" indent="-514350">
              <a:buFont typeface="+mj-lt"/>
              <a:buAutoNum type="arabicPeriod"/>
            </a:pPr>
            <a:endParaRPr lang="sv-SE" dirty="0">
              <a:latin typeface="+mj-lt"/>
            </a:endParaRPr>
          </a:p>
          <a:p>
            <a:pPr marL="514350" indent="-514350">
              <a:buFont typeface="+mj-lt"/>
              <a:buAutoNum type="arabicPeriod"/>
            </a:pPr>
            <a:r>
              <a:rPr lang="sv-SE" dirty="0" smtClean="0">
                <a:latin typeface="+mj-lt"/>
              </a:rPr>
              <a:t>Applications &amp; Societal Effects</a:t>
            </a:r>
            <a:endParaRPr lang="sv-SE" dirty="0">
              <a:latin typeface="+mj-lt"/>
            </a:endParaRPr>
          </a:p>
          <a:p>
            <a:pPr marL="514350" indent="-514350">
              <a:buFont typeface="+mj-lt"/>
              <a:buAutoNum type="arabicPeriod"/>
            </a:pPr>
            <a:endParaRPr lang="sv-SE" dirty="0">
              <a:latin typeface="+mj-lt"/>
            </a:endParaRPr>
          </a:p>
          <a:p>
            <a:pPr marL="514350" indent="-514350">
              <a:buFont typeface="+mj-lt"/>
              <a:buAutoNum type="arabicPeriod"/>
            </a:pPr>
            <a:r>
              <a:rPr lang="sv-SE" dirty="0" smtClean="0">
                <a:latin typeface="+mj-lt"/>
              </a:rPr>
              <a:t>Further Reading</a:t>
            </a:r>
            <a:endParaRPr lang="en-GB" dirty="0">
              <a:latin typeface="+mj-lt"/>
            </a:endParaRPr>
          </a:p>
        </p:txBody>
      </p:sp>
    </p:spTree>
    <p:extLst>
      <p:ext uri="{BB962C8B-B14F-4D97-AF65-F5344CB8AC3E}">
        <p14:creationId xmlns:p14="http://schemas.microsoft.com/office/powerpoint/2010/main" val="43156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1303" y="1515111"/>
            <a:ext cx="2093404" cy="1079033"/>
          </a:xfrm>
          <a:prstGeom prst="rect">
            <a:avLst/>
          </a:prstGeom>
        </p:spPr>
      </p:pic>
      <p:sp>
        <p:nvSpPr>
          <p:cNvPr id="11" name="Title 10"/>
          <p:cNvSpPr>
            <a:spLocks noGrp="1"/>
          </p:cNvSpPr>
          <p:nvPr>
            <p:ph type="title"/>
          </p:nvPr>
        </p:nvSpPr>
        <p:spPr/>
        <p:txBody>
          <a:bodyPr/>
          <a:lstStyle/>
          <a:p>
            <a:endParaRPr lang="en-GB"/>
          </a:p>
        </p:txBody>
      </p:sp>
      <p:sp>
        <p:nvSpPr>
          <p:cNvPr id="12" name="Content Placeholder 11"/>
          <p:cNvSpPr>
            <a:spLocks noGrp="1"/>
          </p:cNvSpPr>
          <p:nvPr>
            <p:ph sz="half" idx="1"/>
          </p:nvPr>
        </p:nvSpPr>
        <p:spPr>
          <a:xfrm>
            <a:off x="520454" y="3900308"/>
            <a:ext cx="5181600" cy="2304025"/>
          </a:xfrm>
        </p:spPr>
        <p:txBody>
          <a:bodyPr>
            <a:normAutofit fontScale="85000" lnSpcReduction="20000"/>
          </a:bodyPr>
          <a:lstStyle/>
          <a:p>
            <a:r>
              <a:rPr lang="en-GB" dirty="0" smtClean="0">
                <a:latin typeface="+mj-lt"/>
              </a:rPr>
              <a:t>“</a:t>
            </a:r>
            <a:r>
              <a:rPr lang="en-GB" dirty="0">
                <a:latin typeface="+mj-lt"/>
              </a:rPr>
              <a:t>Currency” (e.g. Bitcoin / Ether</a:t>
            </a:r>
            <a:r>
              <a:rPr lang="en-GB" dirty="0" smtClean="0">
                <a:latin typeface="+mj-lt"/>
              </a:rPr>
              <a:t>)</a:t>
            </a:r>
          </a:p>
          <a:p>
            <a:r>
              <a:rPr lang="en-GB" dirty="0">
                <a:latin typeface="+mj-lt"/>
              </a:rPr>
              <a:t>Tokens</a:t>
            </a:r>
          </a:p>
          <a:p>
            <a:r>
              <a:rPr lang="en-GB" dirty="0" smtClean="0">
                <a:latin typeface="+mj-lt"/>
              </a:rPr>
              <a:t>Cryptography</a:t>
            </a:r>
          </a:p>
          <a:p>
            <a:r>
              <a:rPr lang="en-GB" dirty="0" smtClean="0">
                <a:latin typeface="+mj-lt"/>
              </a:rPr>
              <a:t>Asset agnostic</a:t>
            </a:r>
          </a:p>
          <a:p>
            <a:r>
              <a:rPr lang="en-GB" dirty="0" smtClean="0">
                <a:latin typeface="+mj-lt"/>
              </a:rPr>
              <a:t>Market-based value</a:t>
            </a:r>
          </a:p>
          <a:p>
            <a:r>
              <a:rPr lang="en-GB" dirty="0" smtClean="0">
                <a:latin typeface="+mj-lt"/>
              </a:rPr>
              <a:t>Varying degrees of </a:t>
            </a:r>
            <a:r>
              <a:rPr lang="en-GB" dirty="0" err="1" smtClean="0">
                <a:latin typeface="+mj-lt"/>
              </a:rPr>
              <a:t>pseudononymity</a:t>
            </a:r>
            <a:endParaRPr lang="en-GB" dirty="0">
              <a:latin typeface="+mj-lt"/>
            </a:endParaRPr>
          </a:p>
          <a:p>
            <a:endParaRPr lang="en-GB" dirty="0" smtClean="0">
              <a:latin typeface="+mj-lt"/>
            </a:endParaRPr>
          </a:p>
        </p:txBody>
      </p:sp>
      <p:sp>
        <p:nvSpPr>
          <p:cNvPr id="13" name="Content Placeholder 12"/>
          <p:cNvSpPr>
            <a:spLocks noGrp="1"/>
          </p:cNvSpPr>
          <p:nvPr>
            <p:ph sz="half" idx="2"/>
          </p:nvPr>
        </p:nvSpPr>
        <p:spPr>
          <a:xfrm>
            <a:off x="6517204" y="3900308"/>
            <a:ext cx="5181600" cy="2304026"/>
          </a:xfrm>
        </p:spPr>
        <p:txBody>
          <a:bodyPr>
            <a:normAutofit fontScale="85000" lnSpcReduction="20000"/>
          </a:bodyPr>
          <a:lstStyle/>
          <a:p>
            <a:r>
              <a:rPr lang="en-GB" dirty="0">
                <a:latin typeface="+mj-lt"/>
              </a:rPr>
              <a:t>“Infrastructure” (e.g. Blockchain / Ethereum)</a:t>
            </a:r>
          </a:p>
          <a:p>
            <a:r>
              <a:rPr lang="en-GB" dirty="0" smtClean="0">
                <a:latin typeface="+mj-lt"/>
              </a:rPr>
              <a:t>Ledger </a:t>
            </a:r>
            <a:r>
              <a:rPr lang="en-GB" dirty="0">
                <a:latin typeface="+mj-lt"/>
              </a:rPr>
              <a:t>and Process</a:t>
            </a:r>
          </a:p>
          <a:p>
            <a:r>
              <a:rPr lang="en-GB" dirty="0">
                <a:latin typeface="+mj-lt"/>
              </a:rPr>
              <a:t>Verification at </a:t>
            </a:r>
            <a:r>
              <a:rPr lang="en-GB" dirty="0" smtClean="0">
                <a:latin typeface="+mj-lt"/>
              </a:rPr>
              <a:t>scale</a:t>
            </a:r>
          </a:p>
          <a:p>
            <a:r>
              <a:rPr lang="en-GB" dirty="0" smtClean="0">
                <a:latin typeface="+mj-lt"/>
              </a:rPr>
              <a:t>Distributed</a:t>
            </a:r>
          </a:p>
          <a:p>
            <a:r>
              <a:rPr lang="en-GB" dirty="0" smtClean="0">
                <a:latin typeface="+mj-lt"/>
              </a:rPr>
              <a:t>Record that is hard to change/destroy</a:t>
            </a:r>
            <a:endParaRPr lang="en-GB" dirty="0">
              <a:latin typeface="+mj-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567" y="1010374"/>
            <a:ext cx="1495671" cy="1495671"/>
          </a:xfrm>
          <a:prstGeom prst="rect">
            <a:avLst/>
          </a:prstGeom>
        </p:spPr>
      </p:pic>
      <p:sp>
        <p:nvSpPr>
          <p:cNvPr id="5" name="Rectangle 4"/>
          <p:cNvSpPr/>
          <p:nvPr/>
        </p:nvSpPr>
        <p:spPr>
          <a:xfrm>
            <a:off x="1131283" y="2749887"/>
            <a:ext cx="3931141" cy="369332"/>
          </a:xfrm>
          <a:prstGeom prst="rect">
            <a:avLst/>
          </a:prstGeom>
        </p:spPr>
        <p:txBody>
          <a:bodyPr wrap="none">
            <a:spAutoFit/>
          </a:bodyPr>
          <a:lstStyle/>
          <a:p>
            <a:pPr defTabSz="913526" fontAlgn="base">
              <a:spcBef>
                <a:spcPct val="0"/>
              </a:spcBef>
              <a:spcAft>
                <a:spcPct val="0"/>
              </a:spcAft>
              <a:buClr>
                <a:srgbClr val="002960"/>
              </a:buClr>
            </a:pPr>
            <a:r>
              <a:rPr lang="en-US" dirty="0">
                <a:solidFill>
                  <a:srgbClr val="000000"/>
                </a:solidFill>
                <a:latin typeface="+mj-lt"/>
              </a:rPr>
              <a:t>19UJAQMPqxDqhkppwzd1YFtfTbLiX3rjJ9</a:t>
            </a:r>
          </a:p>
        </p:txBody>
      </p:sp>
      <p:sp>
        <p:nvSpPr>
          <p:cNvPr id="16" name="Rectangle 15"/>
          <p:cNvSpPr/>
          <p:nvPr/>
        </p:nvSpPr>
        <p:spPr>
          <a:xfrm>
            <a:off x="190936" y="566090"/>
            <a:ext cx="5811837" cy="58118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2086" y="566091"/>
            <a:ext cx="5811837" cy="58118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928" y="738188"/>
            <a:ext cx="1905000" cy="1905000"/>
          </a:xfrm>
          <a:prstGeom prst="rect">
            <a:avLst/>
          </a:prstGeom>
        </p:spPr>
      </p:pic>
      <p:pic>
        <p:nvPicPr>
          <p:cNvPr id="6"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195" y="71724"/>
            <a:ext cx="1480484" cy="1913093"/>
          </a:xfrm>
          <a:prstGeom prst="rect">
            <a:avLst/>
          </a:prstGeom>
        </p:spPr>
      </p:pic>
      <p:pic>
        <p:nvPicPr>
          <p:cNvPr id="7"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3095" y="274995"/>
            <a:ext cx="1480484" cy="1913093"/>
          </a:xfrm>
          <a:prstGeom prst="rect">
            <a:avLst/>
          </a:prstGeom>
        </p:spPr>
      </p:pic>
      <p:pic>
        <p:nvPicPr>
          <p:cNvPr id="8"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75" y="1332024"/>
            <a:ext cx="1480484" cy="1913093"/>
          </a:xfrm>
          <a:prstGeom prst="rect">
            <a:avLst/>
          </a:prstGeom>
        </p:spPr>
      </p:pic>
      <p:pic>
        <p:nvPicPr>
          <p:cNvPr id="10"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9398" y="961449"/>
            <a:ext cx="1480484" cy="1913093"/>
          </a:xfrm>
          <a:prstGeom prst="rect">
            <a:avLst/>
          </a:prstGeom>
        </p:spPr>
      </p:pic>
    </p:spTree>
    <p:extLst>
      <p:ext uri="{BB962C8B-B14F-4D97-AF65-F5344CB8AC3E}">
        <p14:creationId xmlns:p14="http://schemas.microsoft.com/office/powerpoint/2010/main" val="17000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ickfamilyfiguresdecals.com/images/LADY%20RIBBED%20DRE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89125" y="3020765"/>
            <a:ext cx="1856234" cy="3712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lipartbest.com/cliparts/dTr/eAe/dTreAeap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4569" y="3138824"/>
            <a:ext cx="2143809" cy="359440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236687" y="4688313"/>
            <a:ext cx="4550253" cy="1888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1226" y="4045665"/>
            <a:ext cx="1013238" cy="1008552"/>
          </a:xfrm>
          <a:prstGeom prst="rect">
            <a:avLst/>
          </a:prstGeom>
        </p:spPr>
      </p:pic>
      <p:sp>
        <p:nvSpPr>
          <p:cNvPr id="10" name="Rectangle 9"/>
          <p:cNvSpPr/>
          <p:nvPr/>
        </p:nvSpPr>
        <p:spPr>
          <a:xfrm>
            <a:off x="3303167" y="5446745"/>
            <a:ext cx="3931141" cy="369332"/>
          </a:xfrm>
          <a:prstGeom prst="rect">
            <a:avLst/>
          </a:prstGeom>
        </p:spPr>
        <p:txBody>
          <a:bodyPr wrap="none">
            <a:spAutoFit/>
          </a:bodyPr>
          <a:lstStyle/>
          <a:p>
            <a:pPr defTabSz="913526" fontAlgn="base">
              <a:spcBef>
                <a:spcPct val="0"/>
              </a:spcBef>
              <a:spcAft>
                <a:spcPct val="0"/>
              </a:spcAft>
              <a:buClr>
                <a:srgbClr val="002960"/>
              </a:buClr>
            </a:pPr>
            <a:r>
              <a:rPr lang="en-US" dirty="0">
                <a:solidFill>
                  <a:srgbClr val="000000"/>
                </a:solidFill>
                <a:latin typeface="+mj-lt"/>
              </a:rPr>
              <a:t>19UJAQMPqxDqhkppwzd1YFtfTbLiX3rjJ9</a:t>
            </a:r>
          </a:p>
        </p:txBody>
      </p:sp>
      <p:sp>
        <p:nvSpPr>
          <p:cNvPr id="11" name="Rectangle 10"/>
          <p:cNvSpPr/>
          <p:nvPr/>
        </p:nvSpPr>
        <p:spPr>
          <a:xfrm>
            <a:off x="11909939" y="4655173"/>
            <a:ext cx="307777" cy="2152265"/>
          </a:xfrm>
          <a:prstGeom prst="rect">
            <a:avLst/>
          </a:prstGeom>
        </p:spPr>
        <p:txBody>
          <a:bodyPr vert="vert270" wrap="square">
            <a:spAutoFit/>
          </a:bodyPr>
          <a:lstStyle/>
          <a:p>
            <a:r>
              <a:rPr lang="en-GB" sz="800" dirty="0">
                <a:latin typeface="Garamond" panose="02020404030301010803" pitchFamily="18" charset="0"/>
              </a:rPr>
              <a:t>Clip art image by Cliparts.co</a:t>
            </a:r>
          </a:p>
        </p:txBody>
      </p:sp>
      <p:pic>
        <p:nvPicPr>
          <p:cNvPr id="15" name="Content Placeholder 1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957778" y="-7998"/>
            <a:ext cx="1480484" cy="1913093"/>
          </a:xfrm>
        </p:spPr>
      </p:pic>
      <p:pic>
        <p:nvPicPr>
          <p:cNvPr id="16"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08" y="1399180"/>
            <a:ext cx="1480484" cy="1913093"/>
          </a:xfrm>
          <a:prstGeom prst="rect">
            <a:avLst/>
          </a:prstGeom>
        </p:spPr>
      </p:pic>
      <p:pic>
        <p:nvPicPr>
          <p:cNvPr id="19"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402" y="4292707"/>
            <a:ext cx="1480484" cy="1913093"/>
          </a:xfrm>
          <a:prstGeom prst="rect">
            <a:avLst/>
          </a:prstGeom>
        </p:spPr>
      </p:pic>
      <p:pic>
        <p:nvPicPr>
          <p:cNvPr id="20"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2991" y="1349832"/>
            <a:ext cx="1480484" cy="1913093"/>
          </a:xfrm>
          <a:prstGeom prst="rect">
            <a:avLst/>
          </a:prstGeom>
        </p:spPr>
      </p:pic>
      <p:pic>
        <p:nvPicPr>
          <p:cNvPr id="21"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9781" y="1605403"/>
            <a:ext cx="1480484" cy="1913093"/>
          </a:xfrm>
          <a:prstGeom prst="rect">
            <a:avLst/>
          </a:prstGeom>
        </p:spPr>
      </p:pic>
      <p:pic>
        <p:nvPicPr>
          <p:cNvPr id="18"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2532" y="3622694"/>
            <a:ext cx="1480484" cy="191309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215" y="3392488"/>
            <a:ext cx="2093404" cy="1079033"/>
          </a:xfrm>
          <a:prstGeom prst="rect">
            <a:avLst/>
          </a:prstGeom>
        </p:spPr>
      </p:pic>
      <p:pic>
        <p:nvPicPr>
          <p:cNvPr id="28"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173" y="812562"/>
            <a:ext cx="1480484" cy="1913093"/>
          </a:xfrm>
          <a:prstGeom prst="rect">
            <a:avLst/>
          </a:prstGeom>
        </p:spPr>
      </p:pic>
      <p:sp>
        <p:nvSpPr>
          <p:cNvPr id="3" name="Title 2"/>
          <p:cNvSpPr>
            <a:spLocks noGrp="1"/>
          </p:cNvSpPr>
          <p:nvPr>
            <p:ph type="title"/>
          </p:nvPr>
        </p:nvSpPr>
        <p:spPr/>
        <p:txBody>
          <a:bodyPr/>
          <a:lstStyle/>
          <a:p>
            <a:pPr algn="ctr"/>
            <a:r>
              <a:rPr lang="sv-SE" dirty="0" smtClean="0"/>
              <a:t>A </a:t>
            </a:r>
            <a:r>
              <a:rPr lang="sv-SE" dirty="0"/>
              <a:t>DISTRIBUTED </a:t>
            </a:r>
            <a:r>
              <a:rPr lang="sv-SE" dirty="0" smtClean="0"/>
              <a:t>LEDGER</a:t>
            </a:r>
            <a:endParaRPr lang="en-GB" dirty="0"/>
          </a:p>
        </p:txBody>
      </p:sp>
      <p:pic>
        <p:nvPicPr>
          <p:cNvPr id="29"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0528" y="137206"/>
            <a:ext cx="1480484" cy="1913093"/>
          </a:xfrm>
          <a:prstGeom prst="rect">
            <a:avLst/>
          </a:prstGeom>
        </p:spPr>
      </p:pic>
      <p:pic>
        <p:nvPicPr>
          <p:cNvPr id="30"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3996" y="1858131"/>
            <a:ext cx="1480484" cy="1913093"/>
          </a:xfrm>
          <a:prstGeom prst="rect">
            <a:avLst/>
          </a:prstGeom>
        </p:spPr>
      </p:pic>
      <p:pic>
        <p:nvPicPr>
          <p:cNvPr id="31" name="Content Placeholder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900" y="-47583"/>
            <a:ext cx="1480484" cy="1913093"/>
          </a:xfrm>
          <a:prstGeom prst="rect">
            <a:avLst/>
          </a:prstGeom>
        </p:spPr>
      </p:pic>
    </p:spTree>
    <p:extLst>
      <p:ext uri="{BB962C8B-B14F-4D97-AF65-F5344CB8AC3E}">
        <p14:creationId xmlns:p14="http://schemas.microsoft.com/office/powerpoint/2010/main" val="10569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C:\Users\Pers\Pictures\SENDOUT_21OKT_teaser_cap\Miner_Maintenance_Boden.ti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4509"/>
          <a:stretch/>
        </p:blipFill>
        <p:spPr bwMode="auto">
          <a:xfrm>
            <a:off x="0" y="-552417"/>
            <a:ext cx="12192000" cy="8511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10095" y="6565612"/>
            <a:ext cx="1281905" cy="292388"/>
          </a:xfrm>
          <a:prstGeom prst="rect">
            <a:avLst/>
          </a:prstGeom>
          <a:noFill/>
        </p:spPr>
        <p:txBody>
          <a:bodyPr wrap="square" rtlCol="0">
            <a:spAutoFit/>
          </a:bodyPr>
          <a:lstStyle/>
          <a:p>
            <a:r>
              <a:rPr lang="sv-SE" sz="1300" dirty="0">
                <a:latin typeface="Garamond" panose="02020404030301010803" pitchFamily="18" charset="0"/>
              </a:rPr>
              <a:t>KnCMiner, 2015</a:t>
            </a:r>
            <a:endParaRPr lang="en-GB" sz="1300" dirty="0">
              <a:latin typeface="Garamond" panose="02020404030301010803" pitchFamily="18" charset="0"/>
            </a:endParaRPr>
          </a:p>
        </p:txBody>
      </p:sp>
    </p:spTree>
    <p:extLst>
      <p:ext uri="{BB962C8B-B14F-4D97-AF65-F5344CB8AC3E}">
        <p14:creationId xmlns:p14="http://schemas.microsoft.com/office/powerpoint/2010/main" val="9673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sz="half" idx="1"/>
          </p:nvPr>
        </p:nvSpPr>
        <p:spPr/>
        <p:txBody>
          <a:bodyPr>
            <a:normAutofit lnSpcReduction="10000"/>
          </a:bodyPr>
          <a:lstStyle/>
          <a:p>
            <a:endParaRPr lang="en-GB" dirty="0"/>
          </a:p>
        </p:txBody>
      </p:sp>
      <p:sp>
        <p:nvSpPr>
          <p:cNvPr id="6" name="Content Placeholder 5"/>
          <p:cNvSpPr>
            <a:spLocks noGrp="1"/>
          </p:cNvSpPr>
          <p:nvPr>
            <p:ph sz="half" idx="2"/>
          </p:nvPr>
        </p:nvSpPr>
        <p:spPr>
          <a:xfrm>
            <a:off x="6172200" y="451356"/>
            <a:ext cx="5181600" cy="5955288"/>
          </a:xfrm>
        </p:spPr>
        <p:txBody>
          <a:bodyPr>
            <a:normAutofit lnSpcReduction="10000"/>
          </a:bodyPr>
          <a:lstStyle/>
          <a:p>
            <a:r>
              <a:rPr lang="en-ZA" dirty="0">
                <a:latin typeface="+mj-lt"/>
              </a:rPr>
              <a:t>Bitcoin Protocol released in 2008 by “Satoshi Nakamoto” in a paper on The Cryptography Mailing list </a:t>
            </a:r>
          </a:p>
          <a:p>
            <a:r>
              <a:rPr lang="sv-SE" dirty="0" err="1">
                <a:latin typeface="+mj-lt"/>
              </a:rPr>
              <a:t>Underlying</a:t>
            </a:r>
            <a:r>
              <a:rPr lang="sv-SE" dirty="0">
                <a:latin typeface="+mj-lt"/>
              </a:rPr>
              <a:t> </a:t>
            </a:r>
            <a:r>
              <a:rPr lang="sv-SE" dirty="0" err="1">
                <a:latin typeface="+mj-lt"/>
              </a:rPr>
              <a:t>Open</a:t>
            </a:r>
            <a:r>
              <a:rPr lang="sv-SE" dirty="0">
                <a:latin typeface="+mj-lt"/>
              </a:rPr>
              <a:t> Source technology called </a:t>
            </a:r>
            <a:r>
              <a:rPr lang="en-GB" dirty="0">
                <a:latin typeface="+mj-lt"/>
              </a:rPr>
              <a:t>“the Blockchain”</a:t>
            </a:r>
            <a:endParaRPr lang="sv-SE" dirty="0">
              <a:latin typeface="+mj-lt"/>
            </a:endParaRPr>
          </a:p>
          <a:p>
            <a:r>
              <a:rPr lang="en-ZA" dirty="0">
                <a:latin typeface="+mj-lt"/>
              </a:rPr>
              <a:t>Released the first version of the bitcoin software client in 2009</a:t>
            </a:r>
          </a:p>
          <a:p>
            <a:r>
              <a:rPr lang="en-ZA" dirty="0">
                <a:latin typeface="+mj-lt"/>
              </a:rPr>
              <a:t>Disappeared in 2010</a:t>
            </a:r>
          </a:p>
          <a:p>
            <a:r>
              <a:rPr lang="en-ZA" dirty="0">
                <a:latin typeface="+mj-lt"/>
              </a:rPr>
              <a:t>Infrastructure maintained by community</a:t>
            </a:r>
          </a:p>
          <a:p>
            <a:r>
              <a:rPr lang="en-ZA" dirty="0">
                <a:latin typeface="+mj-lt"/>
              </a:rPr>
              <a:t>Has since “forked” into new infrastructures innumerable times</a:t>
            </a:r>
            <a:endParaRPr lang="en-GB" dirty="0">
              <a:latin typeface="+mj-lt"/>
            </a:endParaRPr>
          </a:p>
          <a:p>
            <a:endParaRPr lang="en-GB"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73" y="0"/>
            <a:ext cx="5143500" cy="6858000"/>
          </a:xfrm>
          <a:prstGeom prst="rect">
            <a:avLst/>
          </a:prstGeom>
        </p:spPr>
      </p:pic>
    </p:spTree>
    <p:extLst>
      <p:ext uri="{BB962C8B-B14F-4D97-AF65-F5344CB8AC3E}">
        <p14:creationId xmlns:p14="http://schemas.microsoft.com/office/powerpoint/2010/main" val="304431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DIFFERENT GROUPS WITHIN COMMUNITY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4713462"/>
              </p:ext>
            </p:extLst>
          </p:nvPr>
        </p:nvGraphicFramePr>
        <p:xfrm>
          <a:off x="-1606173" y="104775"/>
          <a:ext cx="717884" cy="4351337"/>
        </p:xfrm>
        <a:graphic>
          <a:graphicData uri="http://schemas.openxmlformats.org/drawingml/2006/table">
            <a:tbl>
              <a:tblPr firstRow="1" firstCol="1" bandRow="1">
                <a:tableStyleId>{5C22544A-7EE6-4342-B048-85BDC9FD1C3A}</a:tableStyleId>
              </a:tblPr>
              <a:tblGrid>
                <a:gridCol w="304982"/>
                <a:gridCol w="412902"/>
              </a:tblGrid>
              <a:tr h="207207">
                <a:tc>
                  <a:txBody>
                    <a:bodyPr/>
                    <a:lstStyle/>
                    <a:p>
                      <a:pPr algn="l">
                        <a:lnSpc>
                          <a:spcPct val="200000"/>
                        </a:lnSpc>
                        <a:spcAft>
                          <a:spcPts val="0"/>
                        </a:spcAft>
                      </a:pPr>
                      <a:r>
                        <a:rPr lang="en-GB" sz="300" dirty="0">
                          <a:effectLst/>
                        </a:rPr>
                        <a:t>Ideology</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b"/>
                </a:tc>
                <a:tc>
                  <a:txBody>
                    <a:bodyPr/>
                    <a:lstStyle/>
                    <a:p>
                      <a:pPr algn="l">
                        <a:lnSpc>
                          <a:spcPct val="200000"/>
                        </a:lnSpc>
                        <a:spcAft>
                          <a:spcPts val="0"/>
                        </a:spcAft>
                      </a:pPr>
                      <a:r>
                        <a:rPr lang="en-GB" sz="300" dirty="0">
                          <a:effectLst/>
                        </a:rPr>
                        <a:t>Description of infrastructure</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414413">
                <a:tc>
                  <a:txBody>
                    <a:bodyPr/>
                    <a:lstStyle/>
                    <a:p>
                      <a:pPr algn="l">
                        <a:lnSpc>
                          <a:spcPct val="200000"/>
                        </a:lnSpc>
                        <a:spcAft>
                          <a:spcPts val="0"/>
                        </a:spcAft>
                      </a:pPr>
                      <a:r>
                        <a:rPr lang="en-GB" sz="300" dirty="0">
                          <a:effectLst/>
                        </a:rPr>
                        <a:t>Decentral</a:t>
                      </a:r>
                      <a:r>
                        <a:rPr lang="en-GB" sz="300" b="1" dirty="0">
                          <a:effectLst/>
                        </a:rPr>
                        <a:t>i</a:t>
                      </a:r>
                      <a:r>
                        <a:rPr lang="en-GB" sz="300" dirty="0">
                          <a:effectLst/>
                        </a:rPr>
                        <a:t>st</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dirty="0">
                          <a:effectLst/>
                        </a:rPr>
                        <a:t>Open source, distributed, security, control, free, </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518016">
                <a:tc>
                  <a:txBody>
                    <a:bodyPr/>
                    <a:lstStyle/>
                    <a:p>
                      <a:pPr algn="l">
                        <a:lnSpc>
                          <a:spcPct val="200000"/>
                        </a:lnSpc>
                        <a:spcAft>
                          <a:spcPts val="0"/>
                        </a:spcAft>
                      </a:pPr>
                      <a:r>
                        <a:rPr lang="en-GB" sz="300" dirty="0">
                          <a:effectLst/>
                        </a:rPr>
                        <a:t>Libertarian</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Trust, libertarian, Austrian (economics), control, power, anonymous,</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518016">
                <a:tc>
                  <a:txBody>
                    <a:bodyPr/>
                    <a:lstStyle/>
                    <a:p>
                      <a:pPr algn="l">
                        <a:lnSpc>
                          <a:spcPct val="200000"/>
                        </a:lnSpc>
                        <a:spcAft>
                          <a:spcPts val="0"/>
                        </a:spcAft>
                      </a:pPr>
                      <a:r>
                        <a:rPr lang="en-GB" sz="300" dirty="0">
                          <a:effectLst/>
                        </a:rPr>
                        <a:t>Mainstream</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Conversion, USD, fiat currencies, exchange rates, banks, capital gains, regulations, </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725223">
                <a:tc>
                  <a:txBody>
                    <a:bodyPr/>
                    <a:lstStyle/>
                    <a:p>
                      <a:pPr algn="l">
                        <a:lnSpc>
                          <a:spcPct val="200000"/>
                        </a:lnSpc>
                        <a:spcAft>
                          <a:spcPts val="0"/>
                        </a:spcAft>
                      </a:pPr>
                      <a:r>
                        <a:rPr lang="en-GB" sz="300" dirty="0">
                          <a:effectLst/>
                        </a:rPr>
                        <a:t>Pragmatist</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Cooperation, regulations, customer, support, exchanges, transaction (volume), alternatives</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310810">
                <a:tc>
                  <a:txBody>
                    <a:bodyPr/>
                    <a:lstStyle/>
                    <a:p>
                      <a:pPr algn="l">
                        <a:lnSpc>
                          <a:spcPct val="200000"/>
                        </a:lnSpc>
                        <a:spcAft>
                          <a:spcPts val="0"/>
                        </a:spcAft>
                      </a:pPr>
                      <a:r>
                        <a:rPr lang="en-GB" sz="300" dirty="0" err="1">
                          <a:effectLst/>
                        </a:rPr>
                        <a:t>Skeptic</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Laundering, bad, illegal, Silk Road, Ponzi</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414413">
                <a:tc>
                  <a:txBody>
                    <a:bodyPr/>
                    <a:lstStyle/>
                    <a:p>
                      <a:pPr algn="l">
                        <a:lnSpc>
                          <a:spcPct val="200000"/>
                        </a:lnSpc>
                        <a:spcAft>
                          <a:spcPts val="0"/>
                        </a:spcAft>
                      </a:pPr>
                      <a:r>
                        <a:rPr lang="en-GB" sz="300" dirty="0">
                          <a:effectLst/>
                        </a:rPr>
                        <a:t>Speculator</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Investment, buy, risk, value, bubble, taxes, capital gain, volatile</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414413">
                <a:tc>
                  <a:txBody>
                    <a:bodyPr/>
                    <a:lstStyle/>
                    <a:p>
                      <a:pPr algn="l">
                        <a:lnSpc>
                          <a:spcPct val="200000"/>
                        </a:lnSpc>
                        <a:spcAft>
                          <a:spcPts val="0"/>
                        </a:spcAft>
                      </a:pPr>
                      <a:r>
                        <a:rPr lang="en-GB" sz="300" dirty="0" err="1">
                          <a:effectLst/>
                        </a:rPr>
                        <a:t>Systemist</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Cooperation, exchange, stability, inflation, economy, banks, crash,</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518016">
                <a:tc>
                  <a:txBody>
                    <a:bodyPr/>
                    <a:lstStyle/>
                    <a:p>
                      <a:pPr algn="l">
                        <a:lnSpc>
                          <a:spcPct val="200000"/>
                        </a:lnSpc>
                        <a:spcAft>
                          <a:spcPts val="0"/>
                        </a:spcAft>
                      </a:pPr>
                      <a:r>
                        <a:rPr lang="en-GB" sz="300" dirty="0">
                          <a:effectLst/>
                        </a:rPr>
                        <a:t>Technologist</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a:effectLst/>
                        </a:rPr>
                        <a:t>Intrinsic value, security, mining, tokens, 51% attack, fees, bots, volume</a:t>
                      </a:r>
                      <a:endParaRPr lang="en-GB" sz="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r h="310810">
                <a:tc>
                  <a:txBody>
                    <a:bodyPr/>
                    <a:lstStyle/>
                    <a:p>
                      <a:pPr algn="l">
                        <a:lnSpc>
                          <a:spcPct val="200000"/>
                        </a:lnSpc>
                        <a:spcAft>
                          <a:spcPts val="0"/>
                        </a:spcAft>
                      </a:pPr>
                      <a:r>
                        <a:rPr lang="en-GB" sz="300" dirty="0">
                          <a:effectLst/>
                        </a:rPr>
                        <a:t>User</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c>
                  <a:txBody>
                    <a:bodyPr/>
                    <a:lstStyle/>
                    <a:p>
                      <a:pPr algn="l">
                        <a:lnSpc>
                          <a:spcPct val="200000"/>
                        </a:lnSpc>
                        <a:spcAft>
                          <a:spcPts val="0"/>
                        </a:spcAft>
                      </a:pPr>
                      <a:r>
                        <a:rPr lang="en-GB" sz="300" dirty="0">
                          <a:effectLst/>
                        </a:rPr>
                        <a:t>Exchange, learn, blockchain, Paypal, fees, tax, </a:t>
                      </a:r>
                      <a:endParaRPr lang="en-GB" sz="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tc>
              </a:tr>
            </a:tbl>
          </a:graphicData>
        </a:graphic>
      </p:graphicFrame>
      <p:pic>
        <p:nvPicPr>
          <p:cNvPr id="4" name="Picture 3"/>
          <p:cNvPicPr>
            <a:picLocks noChangeAspect="1"/>
          </p:cNvPicPr>
          <p:nvPr/>
        </p:nvPicPr>
        <p:blipFill rotWithShape="1">
          <a:blip r:embed="rId2"/>
          <a:srcRect l="33916"/>
          <a:stretch/>
        </p:blipFill>
        <p:spPr>
          <a:xfrm>
            <a:off x="3136900" y="-5068458"/>
            <a:ext cx="7852246" cy="4749196"/>
          </a:xfrm>
          <a:prstGeom prst="rect">
            <a:avLst/>
          </a:prstGeom>
        </p:spPr>
      </p:pic>
      <p:pic>
        <p:nvPicPr>
          <p:cNvPr id="7" name="Picture 6"/>
          <p:cNvPicPr>
            <a:picLocks noChangeAspect="1"/>
          </p:cNvPicPr>
          <p:nvPr/>
        </p:nvPicPr>
        <p:blipFill rotWithShape="1">
          <a:blip r:embed="rId2"/>
          <a:srcRect l="10482" r="65946"/>
          <a:stretch/>
        </p:blipFill>
        <p:spPr>
          <a:xfrm>
            <a:off x="-3000289" y="-5309758"/>
            <a:ext cx="2800864" cy="4749196"/>
          </a:xfrm>
          <a:prstGeom prst="rect">
            <a:avLst/>
          </a:prstGeom>
        </p:spPr>
      </p:pic>
      <p:pic>
        <p:nvPicPr>
          <p:cNvPr id="8" name="Picture 7"/>
          <p:cNvPicPr>
            <a:picLocks noChangeAspect="1"/>
          </p:cNvPicPr>
          <p:nvPr/>
        </p:nvPicPr>
        <p:blipFill rotWithShape="1">
          <a:blip r:embed="rId2"/>
          <a:srcRect r="89587"/>
          <a:stretch/>
        </p:blipFill>
        <p:spPr>
          <a:xfrm>
            <a:off x="-4245788" y="-5309758"/>
            <a:ext cx="1237261" cy="474919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29539075"/>
              </p:ext>
            </p:extLst>
          </p:nvPr>
        </p:nvGraphicFramePr>
        <p:xfrm>
          <a:off x="-3058568" y="463550"/>
          <a:ext cx="1684020" cy="4412871"/>
        </p:xfrm>
        <a:graphic>
          <a:graphicData uri="http://schemas.openxmlformats.org/drawingml/2006/table">
            <a:tbl>
              <a:tblPr firstRow="1" firstCol="1" bandRow="1">
                <a:tableStyleId>{5C22544A-7EE6-4342-B048-85BDC9FD1C3A}</a:tableStyleId>
              </a:tblPr>
              <a:tblGrid>
                <a:gridCol w="1684020"/>
              </a:tblGrid>
              <a:tr h="414413">
                <a:tc>
                  <a:txBody>
                    <a:bodyPr/>
                    <a:lstStyle/>
                    <a:p>
                      <a:pPr algn="l">
                        <a:lnSpc>
                          <a:spcPct val="200000"/>
                        </a:lnSpc>
                        <a:spcAft>
                          <a:spcPts val="0"/>
                        </a:spcAft>
                      </a:pPr>
                      <a:r>
                        <a:rPr lang="en-GB" sz="1400" dirty="0">
                          <a:effectLst/>
                        </a:rPr>
                        <a:t>Decentral</a:t>
                      </a:r>
                      <a:r>
                        <a:rPr lang="en-GB" sz="1400" b="1" dirty="0">
                          <a:effectLst/>
                        </a:rPr>
                        <a:t>i</a:t>
                      </a:r>
                      <a:r>
                        <a:rPr lang="en-GB" sz="1400" dirty="0">
                          <a:effectLst/>
                        </a:rPr>
                        <a:t>st</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518016">
                <a:tc>
                  <a:txBody>
                    <a:bodyPr/>
                    <a:lstStyle/>
                    <a:p>
                      <a:pPr algn="l">
                        <a:lnSpc>
                          <a:spcPct val="200000"/>
                        </a:lnSpc>
                        <a:spcAft>
                          <a:spcPts val="0"/>
                        </a:spcAft>
                      </a:pPr>
                      <a:r>
                        <a:rPr lang="en-GB" sz="1400" dirty="0">
                          <a:effectLst/>
                        </a:rPr>
                        <a:t>Libertarian</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518016">
                <a:tc>
                  <a:txBody>
                    <a:bodyPr/>
                    <a:lstStyle/>
                    <a:p>
                      <a:pPr algn="l">
                        <a:lnSpc>
                          <a:spcPct val="200000"/>
                        </a:lnSpc>
                        <a:spcAft>
                          <a:spcPts val="0"/>
                        </a:spcAft>
                      </a:pPr>
                      <a:r>
                        <a:rPr lang="en-GB" sz="1400" dirty="0">
                          <a:effectLst/>
                        </a:rPr>
                        <a:t>Mainstream</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725223">
                <a:tc>
                  <a:txBody>
                    <a:bodyPr/>
                    <a:lstStyle/>
                    <a:p>
                      <a:pPr algn="l">
                        <a:lnSpc>
                          <a:spcPct val="200000"/>
                        </a:lnSpc>
                        <a:spcAft>
                          <a:spcPts val="0"/>
                        </a:spcAft>
                      </a:pPr>
                      <a:r>
                        <a:rPr lang="en-GB" sz="1400" dirty="0">
                          <a:effectLst/>
                        </a:rPr>
                        <a:t>Pragmatist</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310810">
                <a:tc>
                  <a:txBody>
                    <a:bodyPr/>
                    <a:lstStyle/>
                    <a:p>
                      <a:pPr algn="l">
                        <a:lnSpc>
                          <a:spcPct val="200000"/>
                        </a:lnSpc>
                        <a:spcAft>
                          <a:spcPts val="0"/>
                        </a:spcAft>
                      </a:pPr>
                      <a:r>
                        <a:rPr lang="en-GB" sz="1400" dirty="0" err="1">
                          <a:effectLst/>
                        </a:rPr>
                        <a:t>Skeptic</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414413">
                <a:tc>
                  <a:txBody>
                    <a:bodyPr/>
                    <a:lstStyle/>
                    <a:p>
                      <a:pPr algn="l">
                        <a:lnSpc>
                          <a:spcPct val="200000"/>
                        </a:lnSpc>
                        <a:spcAft>
                          <a:spcPts val="0"/>
                        </a:spcAft>
                      </a:pPr>
                      <a:r>
                        <a:rPr lang="en-GB" sz="1400" dirty="0">
                          <a:effectLst/>
                        </a:rPr>
                        <a:t>Speculator</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414413">
                <a:tc>
                  <a:txBody>
                    <a:bodyPr/>
                    <a:lstStyle/>
                    <a:p>
                      <a:pPr algn="l">
                        <a:lnSpc>
                          <a:spcPct val="200000"/>
                        </a:lnSpc>
                        <a:spcAft>
                          <a:spcPts val="0"/>
                        </a:spcAft>
                      </a:pPr>
                      <a:r>
                        <a:rPr lang="en-GB" sz="1400" dirty="0" err="1">
                          <a:effectLst/>
                        </a:rPr>
                        <a:t>Systemist</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518016">
                <a:tc>
                  <a:txBody>
                    <a:bodyPr/>
                    <a:lstStyle/>
                    <a:p>
                      <a:pPr algn="l">
                        <a:lnSpc>
                          <a:spcPct val="200000"/>
                        </a:lnSpc>
                        <a:spcAft>
                          <a:spcPts val="0"/>
                        </a:spcAft>
                      </a:pPr>
                      <a:r>
                        <a:rPr lang="en-GB" sz="1400" dirty="0">
                          <a:effectLst/>
                        </a:rPr>
                        <a:t>Technologist</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r h="310810">
                <a:tc>
                  <a:txBody>
                    <a:bodyPr/>
                    <a:lstStyle/>
                    <a:p>
                      <a:pPr algn="l">
                        <a:lnSpc>
                          <a:spcPct val="200000"/>
                        </a:lnSpc>
                        <a:spcAft>
                          <a:spcPts val="0"/>
                        </a:spcAft>
                      </a:pPr>
                      <a:r>
                        <a:rPr lang="en-GB" sz="1400" dirty="0">
                          <a:effectLst/>
                        </a:rPr>
                        <a:t>User</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311" marR="23311" marT="0" marB="0" anchor="ctr"/>
                </a:tc>
              </a:tr>
            </a:tbl>
          </a:graphicData>
        </a:graphic>
      </p:graphicFrame>
      <p:graphicFrame>
        <p:nvGraphicFramePr>
          <p:cNvPr id="9" name="Diagram 8"/>
          <p:cNvGraphicFramePr/>
          <p:nvPr>
            <p:extLst>
              <p:ext uri="{D42A27DB-BD31-4B8C-83A1-F6EECF244321}">
                <p14:modId xmlns:p14="http://schemas.microsoft.com/office/powerpoint/2010/main" val="1081768502"/>
              </p:ext>
            </p:extLst>
          </p:nvPr>
        </p:nvGraphicFramePr>
        <p:xfrm>
          <a:off x="-419101" y="1511300"/>
          <a:ext cx="12014201" cy="826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9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rotWithShape="1">
          <a:blip r:embed="rId2"/>
          <a:srcRect t="11722" r="335" b="6374"/>
          <a:stretch/>
        </p:blipFill>
        <p:spPr>
          <a:xfrm>
            <a:off x="-681586" y="0"/>
            <a:ext cx="13792216" cy="7084088"/>
          </a:xfrm>
          <a:prstGeom prst="rect">
            <a:avLst/>
          </a:prstGeom>
        </p:spPr>
      </p:pic>
    </p:spTree>
    <p:extLst>
      <p:ext uri="{BB962C8B-B14F-4D97-AF65-F5344CB8AC3E}">
        <p14:creationId xmlns:p14="http://schemas.microsoft.com/office/powerpoint/2010/main" val="2101073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SE First pages - Dark background, white text">
  <a:themeElements>
    <a:clrScheme name="Anpassad 3">
      <a:dk1>
        <a:srgbClr val="000000"/>
      </a:dk1>
      <a:lt1>
        <a:sysClr val="window" lastClr="FFFFFF"/>
      </a:lt1>
      <a:dk2>
        <a:srgbClr val="FFFFFF"/>
      </a:dk2>
      <a:lt2>
        <a:srgbClr val="929292"/>
      </a:lt2>
      <a:accent1>
        <a:srgbClr val="7F5685"/>
      </a:accent1>
      <a:accent2>
        <a:srgbClr val="6C7D91"/>
      </a:accent2>
      <a:accent3>
        <a:srgbClr val="90A8C2"/>
      </a:accent3>
      <a:accent4>
        <a:srgbClr val="98BC91"/>
      </a:accent4>
      <a:accent5>
        <a:srgbClr val="939393"/>
      </a:accent5>
      <a:accent6>
        <a:srgbClr val="DC9E34"/>
      </a:accent6>
      <a:hlink>
        <a:srgbClr val="526FFF"/>
      </a:hlink>
      <a:folHlink>
        <a:srgbClr val="3D45D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sz="1800" dirty="0">
            <a:latin typeface="Arial"/>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noProof="0" dirty="0" err="1" smtClean="0">
            <a:solidFill>
              <a:schemeClr val="tx2"/>
            </a:solidFill>
            <a:latin typeface="+mn-lt"/>
          </a:defRPr>
        </a:defPPr>
      </a:lstStyle>
    </a:txDef>
  </a:objectDefaults>
  <a:extraClrSchemeLst/>
  <a:extLst>
    <a:ext uri="{05A4C25C-085E-4340-85A3-A5531E510DB2}">
      <thm15:themeFamily xmlns:thm15="http://schemas.microsoft.com/office/thememl/2012/main" name="SSE Presentation template (Eng).potx [Read-Only]" id="{FB28FF13-66D7-43A3-9AB9-A7ABB687B2D5}" vid="{2044F1A5-EAD9-45D5-A736-E1F0509907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724</Words>
  <Application>Microsoft Office PowerPoint</Application>
  <PresentationFormat>Widescreen</PresentationFormat>
  <Paragraphs>130</Paragraphs>
  <Slides>16</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Calibri Light</vt:lpstr>
      <vt:lpstr>Garamond</vt:lpstr>
      <vt:lpstr>Times New Roman</vt:lpstr>
      <vt:lpstr>Wingdings</vt:lpstr>
      <vt:lpstr>Wingdings 2</vt:lpstr>
      <vt:lpstr>Office Theme</vt:lpstr>
      <vt:lpstr>SSE First pages - Dark background, white text</vt:lpstr>
      <vt:lpstr>think-cell Slide</vt:lpstr>
      <vt:lpstr>From “Cash on the internet”  to “Digital Gold” </vt:lpstr>
      <vt:lpstr>PowerPoint Presentation</vt:lpstr>
      <vt:lpstr>TODAY</vt:lpstr>
      <vt:lpstr>PowerPoint Presentation</vt:lpstr>
      <vt:lpstr>A DISTRIBUTED LEDGER</vt:lpstr>
      <vt:lpstr>PowerPoint Presentation</vt:lpstr>
      <vt:lpstr>PowerPoint Presentation</vt:lpstr>
      <vt:lpstr>DIFFERENT GROUPS WITHIN COMMUNITY</vt:lpstr>
      <vt:lpstr>PowerPoint Presentation</vt:lpstr>
      <vt:lpstr>STRENGTHS &amp; WEAKNESSES</vt:lpstr>
      <vt:lpstr>PowerPoint Presentation</vt:lpstr>
      <vt:lpstr>APPLICATIONS</vt:lpstr>
      <vt:lpstr>PowerPoint Presentation</vt:lpstr>
      <vt:lpstr>PowerPoint Presentation</vt:lpstr>
      <vt:lpstr>FURTHER READING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Ingram</dc:creator>
  <cp:lastModifiedBy>Claire Ingram</cp:lastModifiedBy>
  <cp:revision>32</cp:revision>
  <dcterms:created xsi:type="dcterms:W3CDTF">2017-10-11T07:53:22Z</dcterms:created>
  <dcterms:modified xsi:type="dcterms:W3CDTF">2018-03-05T12:51:49Z</dcterms:modified>
</cp:coreProperties>
</file>