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280" r:id="rId5"/>
    <p:sldId id="261" r:id="rId6"/>
    <p:sldId id="266" r:id="rId7"/>
    <p:sldId id="267" r:id="rId8"/>
    <p:sldId id="268" r:id="rId9"/>
    <p:sldId id="269" r:id="rId10"/>
    <p:sldId id="270" r:id="rId11"/>
    <p:sldId id="271" r:id="rId12"/>
    <p:sldId id="273" r:id="rId13"/>
    <p:sldId id="287" r:id="rId14"/>
    <p:sldId id="285" r:id="rId15"/>
    <p:sldId id="286" r:id="rId16"/>
  </p:sldIdLst>
  <p:sldSz cx="12192000" cy="6858000"/>
  <p:notesSz cx="6797675" cy="9926638"/>
  <p:custDataLst>
    <p:tags r:id="rId19"/>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Tyllström" initials="AT" lastIdx="1" clrIdx="0">
    <p:extLst>
      <p:ext uri="{19B8F6BF-5375-455C-9EA6-DF929625EA0E}">
        <p15:presenceInfo xmlns:p15="http://schemas.microsoft.com/office/powerpoint/2012/main" userId="S-1-5-21-1084487660-1334688969-2866598970-2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60"/>
  </p:normalViewPr>
  <p:slideViewPr>
    <p:cSldViewPr snapToGrid="0" showGuides="1">
      <p:cViewPr varScale="1">
        <p:scale>
          <a:sx n="117" d="100"/>
          <a:sy n="117" d="100"/>
        </p:scale>
        <p:origin x="120" y="5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xmlns="" id="{8C85C587-E923-4635-BD54-D536A36F93F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CA"/>
          </a:p>
        </p:txBody>
      </p:sp>
      <p:sp>
        <p:nvSpPr>
          <p:cNvPr id="3" name="Platshållare för datum 2">
            <a:extLst>
              <a:ext uri="{FF2B5EF4-FFF2-40B4-BE49-F238E27FC236}">
                <a16:creationId xmlns:a16="http://schemas.microsoft.com/office/drawing/2014/main" xmlns="" id="{3E72AFD9-B5F3-4A35-9EF3-EA8258DF85E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69B3E20-302B-4B3D-A0A7-91DA692FCB69}" type="datetimeFigureOut">
              <a:rPr lang="en-CA" smtClean="0"/>
              <a:t>2018-03-05</a:t>
            </a:fld>
            <a:endParaRPr lang="en-CA"/>
          </a:p>
        </p:txBody>
      </p:sp>
      <p:sp>
        <p:nvSpPr>
          <p:cNvPr id="4" name="Platshållare för sidfot 3">
            <a:extLst>
              <a:ext uri="{FF2B5EF4-FFF2-40B4-BE49-F238E27FC236}">
                <a16:creationId xmlns:a16="http://schemas.microsoft.com/office/drawing/2014/main" xmlns="" id="{89081DE2-74D5-44FC-8B97-09047C8AEF4B}"/>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CA"/>
          </a:p>
        </p:txBody>
      </p:sp>
      <p:sp>
        <p:nvSpPr>
          <p:cNvPr id="5" name="Platshållare för bildnummer 4">
            <a:extLst>
              <a:ext uri="{FF2B5EF4-FFF2-40B4-BE49-F238E27FC236}">
                <a16:creationId xmlns:a16="http://schemas.microsoft.com/office/drawing/2014/main" xmlns="" id="{EF6380FF-585D-4DD9-B732-96DD1B8D7EA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0BD5776-95F6-4A60-BE96-B744CF8FC528}" type="slidenum">
              <a:rPr lang="en-CA" smtClean="0"/>
              <a:t>‹#›</a:t>
            </a:fld>
            <a:endParaRPr lang="en-CA"/>
          </a:p>
        </p:txBody>
      </p:sp>
    </p:spTree>
    <p:extLst>
      <p:ext uri="{BB962C8B-B14F-4D97-AF65-F5344CB8AC3E}">
        <p14:creationId xmlns:p14="http://schemas.microsoft.com/office/powerpoint/2010/main" val="3776703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9B6006A-F51D-4FDB-8846-89254AF2FD3B}" type="datetimeFigureOut">
              <a:rPr lang="sv-SE" smtClean="0"/>
              <a:t>2018-03-05</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16DEC32-567F-4805-8B92-3013B54E5F1C}" type="slidenum">
              <a:rPr lang="sv-SE" smtClean="0"/>
              <a:t>‹#›</a:t>
            </a:fld>
            <a:endParaRPr lang="sv-SE"/>
          </a:p>
        </p:txBody>
      </p:sp>
    </p:spTree>
    <p:extLst>
      <p:ext uri="{BB962C8B-B14F-4D97-AF65-F5344CB8AC3E}">
        <p14:creationId xmlns:p14="http://schemas.microsoft.com/office/powerpoint/2010/main" val="3736150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endParaRPr lang="sv-SE" dirty="0"/>
          </a:p>
        </p:txBody>
      </p:sp>
      <p:sp>
        <p:nvSpPr>
          <p:cNvPr id="4" name="Platshållare för bildnummer 3"/>
          <p:cNvSpPr>
            <a:spLocks noGrp="1"/>
          </p:cNvSpPr>
          <p:nvPr>
            <p:ph type="sldNum" sz="quarter" idx="10"/>
          </p:nvPr>
        </p:nvSpPr>
        <p:spPr/>
        <p:txBody>
          <a:bodyPr/>
          <a:lstStyle/>
          <a:p>
            <a:fld id="{39AC1C4B-6E4D-45DE-8419-206CBA341F47}" type="slidenum">
              <a:rPr lang="sv-SE" smtClean="0"/>
              <a:t>2</a:t>
            </a:fld>
            <a:endParaRPr lang="sv-SE"/>
          </a:p>
        </p:txBody>
      </p:sp>
    </p:spTree>
    <p:extLst>
      <p:ext uri="{BB962C8B-B14F-4D97-AF65-F5344CB8AC3E}">
        <p14:creationId xmlns:p14="http://schemas.microsoft.com/office/powerpoint/2010/main" val="2609023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B5B105E-2D33-47E9-9E4F-62BB44DCEE74}" type="slidenum">
              <a:rPr lang="sv-SE" smtClean="0"/>
              <a:t>5</a:t>
            </a:fld>
            <a:endParaRPr lang="sv-SE"/>
          </a:p>
        </p:txBody>
      </p:sp>
    </p:spTree>
    <p:extLst>
      <p:ext uri="{BB962C8B-B14F-4D97-AF65-F5344CB8AC3E}">
        <p14:creationId xmlns:p14="http://schemas.microsoft.com/office/powerpoint/2010/main" val="2726829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6A30702-C43F-4083-B0CA-7A1DBA23044A}" type="slidenum">
              <a:rPr lang="sv-SE" smtClean="0"/>
              <a:t>8</a:t>
            </a:fld>
            <a:endParaRPr lang="sv-SE"/>
          </a:p>
        </p:txBody>
      </p:sp>
    </p:spTree>
    <p:extLst>
      <p:ext uri="{BB962C8B-B14F-4D97-AF65-F5344CB8AC3E}">
        <p14:creationId xmlns:p14="http://schemas.microsoft.com/office/powerpoint/2010/main" val="2691892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6A30702-C43F-4083-B0CA-7A1DBA23044A}" type="slidenum">
              <a:rPr lang="sv-SE" smtClean="0"/>
              <a:t>9</a:t>
            </a:fld>
            <a:endParaRPr lang="sv-SE"/>
          </a:p>
        </p:txBody>
      </p:sp>
    </p:spTree>
    <p:extLst>
      <p:ext uri="{BB962C8B-B14F-4D97-AF65-F5344CB8AC3E}">
        <p14:creationId xmlns:p14="http://schemas.microsoft.com/office/powerpoint/2010/main" val="212716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dirty="0" err="1"/>
              <a:t>What</a:t>
            </a:r>
            <a:r>
              <a:rPr lang="sv-SE" dirty="0"/>
              <a:t> do </a:t>
            </a:r>
            <a:r>
              <a:rPr lang="sv-SE" dirty="0" err="1"/>
              <a:t>we</a:t>
            </a:r>
            <a:r>
              <a:rPr lang="sv-SE" dirty="0"/>
              <a:t> </a:t>
            </a:r>
            <a:r>
              <a:rPr lang="sv-SE" dirty="0" err="1"/>
              <a:t>then</a:t>
            </a:r>
            <a:r>
              <a:rPr lang="sv-SE" dirty="0"/>
              <a:t> </a:t>
            </a:r>
            <a:r>
              <a:rPr lang="sv-SE" dirty="0" err="1"/>
              <a:t>know</a:t>
            </a:r>
            <a:r>
              <a:rPr lang="sv-SE" dirty="0"/>
              <a:t> </a:t>
            </a:r>
            <a:r>
              <a:rPr lang="sv-SE" dirty="0" err="1"/>
              <a:t>about</a:t>
            </a:r>
            <a:r>
              <a:rPr lang="sv-SE" dirty="0"/>
              <a:t> the </a:t>
            </a:r>
            <a:r>
              <a:rPr lang="sv-SE" dirty="0" err="1"/>
              <a:t>household’s</a:t>
            </a:r>
            <a:r>
              <a:rPr lang="sv-SE" dirty="0"/>
              <a:t> </a:t>
            </a:r>
            <a:r>
              <a:rPr lang="sv-SE" dirty="0" err="1"/>
              <a:t>payment</a:t>
            </a:r>
            <a:r>
              <a:rPr lang="sv-SE" dirty="0"/>
              <a:t> </a:t>
            </a:r>
            <a:r>
              <a:rPr lang="sv-SE" dirty="0" err="1"/>
              <a:t>behaviour</a:t>
            </a:r>
            <a:r>
              <a:rPr lang="sv-SE" dirty="0"/>
              <a:t>? The Riksbank has </a:t>
            </a:r>
            <a:r>
              <a:rPr lang="sv-SE" dirty="0" err="1"/>
              <a:t>since</a:t>
            </a:r>
            <a:r>
              <a:rPr lang="sv-SE" dirty="0"/>
              <a:t> 2010 </a:t>
            </a:r>
            <a:r>
              <a:rPr lang="sv-SE" dirty="0" err="1"/>
              <a:t>done</a:t>
            </a:r>
            <a:r>
              <a:rPr lang="sv-SE" dirty="0"/>
              <a:t> a </a:t>
            </a:r>
            <a:r>
              <a:rPr lang="sv-SE" dirty="0" err="1"/>
              <a:t>biannual</a:t>
            </a:r>
            <a:r>
              <a:rPr lang="sv-SE" dirty="0"/>
              <a:t> survey, and </a:t>
            </a:r>
            <a:r>
              <a:rPr lang="sv-SE" dirty="0" err="1"/>
              <a:t>let</a:t>
            </a:r>
            <a:r>
              <a:rPr lang="sv-SE" dirty="0"/>
              <a:t> </a:t>
            </a:r>
            <a:r>
              <a:rPr lang="sv-SE" dirty="0" err="1"/>
              <a:t>me</a:t>
            </a:r>
            <a:r>
              <a:rPr lang="sv-SE" dirty="0"/>
              <a:t> </a:t>
            </a:r>
            <a:r>
              <a:rPr lang="sv-SE" dirty="0" err="1"/>
              <a:t>give</a:t>
            </a:r>
            <a:r>
              <a:rPr lang="sv-SE" dirty="0"/>
              <a:t> </a:t>
            </a:r>
            <a:r>
              <a:rPr lang="sv-SE" dirty="0" err="1"/>
              <a:t>you</a:t>
            </a:r>
            <a:r>
              <a:rPr lang="sv-SE" dirty="0"/>
              <a:t> a </a:t>
            </a:r>
            <a:r>
              <a:rPr lang="sv-SE" dirty="0" err="1"/>
              <a:t>few</a:t>
            </a:r>
            <a:r>
              <a:rPr lang="sv-SE" dirty="0"/>
              <a:t> </a:t>
            </a:r>
            <a:r>
              <a:rPr lang="sv-SE" dirty="0" err="1"/>
              <a:t>glimpses</a:t>
            </a:r>
            <a:r>
              <a:rPr lang="sv-SE" dirty="0"/>
              <a:t> </a:t>
            </a:r>
            <a:r>
              <a:rPr lang="sv-SE" dirty="0" err="1"/>
              <a:t>relating</a:t>
            </a:r>
            <a:r>
              <a:rPr lang="sv-SE" baseline="0" dirty="0"/>
              <a:t> to the </a:t>
            </a:r>
            <a:r>
              <a:rPr lang="sv-SE" baseline="0" dirty="0" err="1"/>
              <a:t>use</a:t>
            </a:r>
            <a:r>
              <a:rPr lang="sv-SE" baseline="0" dirty="0"/>
              <a:t> of cash.</a:t>
            </a:r>
          </a:p>
          <a:p>
            <a:pPr marL="228600" indent="-228600">
              <a:buAutoNum type="arabicPeriod"/>
            </a:pPr>
            <a:r>
              <a:rPr lang="sv-SE" baseline="0" dirty="0"/>
              <a:t>The last survey </a:t>
            </a:r>
            <a:r>
              <a:rPr lang="sv-SE" baseline="0" dirty="0" err="1"/>
              <a:t>was</a:t>
            </a:r>
            <a:r>
              <a:rPr lang="sv-SE" baseline="0" dirty="0"/>
              <a:t> </a:t>
            </a:r>
            <a:r>
              <a:rPr lang="sv-SE" baseline="0" dirty="0" err="1"/>
              <a:t>made</a:t>
            </a:r>
            <a:r>
              <a:rPr lang="sv-SE" baseline="0" dirty="0"/>
              <a:t> in September last </a:t>
            </a:r>
            <a:r>
              <a:rPr lang="sv-SE" baseline="0" dirty="0" err="1"/>
              <a:t>year</a:t>
            </a:r>
            <a:r>
              <a:rPr lang="sv-SE" baseline="0" dirty="0"/>
              <a:t>.</a:t>
            </a:r>
          </a:p>
          <a:p>
            <a:pPr marL="228600" indent="-228600">
              <a:buAutoNum type="arabicPeriod"/>
            </a:pPr>
            <a:r>
              <a:rPr lang="sv-SE" baseline="0" dirty="0"/>
              <a:t>In the </a:t>
            </a:r>
            <a:r>
              <a:rPr lang="sv-SE" baseline="0" dirty="0" err="1"/>
              <a:t>first</a:t>
            </a:r>
            <a:r>
              <a:rPr lang="sv-SE" baseline="0" dirty="0"/>
              <a:t> </a:t>
            </a:r>
            <a:r>
              <a:rPr lang="sv-SE" baseline="0" dirty="0" err="1"/>
              <a:t>bullet-point</a:t>
            </a:r>
            <a:r>
              <a:rPr lang="sv-SE" baseline="0" dirty="0"/>
              <a:t> </a:t>
            </a:r>
            <a:r>
              <a:rPr lang="sv-SE" baseline="0" dirty="0" err="1"/>
              <a:t>we</a:t>
            </a:r>
            <a:r>
              <a:rPr lang="sv-SE" baseline="0" dirty="0"/>
              <a:t> </a:t>
            </a:r>
            <a:r>
              <a:rPr lang="sv-SE" baseline="0" dirty="0" err="1"/>
              <a:t>see</a:t>
            </a:r>
            <a:r>
              <a:rPr lang="sv-SE" baseline="0" dirty="0"/>
              <a:t> </a:t>
            </a:r>
            <a:r>
              <a:rPr lang="sv-SE" baseline="0" dirty="0" err="1"/>
              <a:t>that</a:t>
            </a:r>
            <a:r>
              <a:rPr lang="sv-SE" baseline="0" dirty="0"/>
              <a:t> 4 </a:t>
            </a:r>
            <a:r>
              <a:rPr lang="sv-SE" baseline="0" dirty="0" err="1"/>
              <a:t>out</a:t>
            </a:r>
            <a:r>
              <a:rPr lang="sv-SE" baseline="0" dirty="0"/>
              <a:t> of </a:t>
            </a:r>
            <a:r>
              <a:rPr lang="sv-SE" baseline="0" dirty="0" err="1"/>
              <a:t>five</a:t>
            </a:r>
            <a:r>
              <a:rPr lang="sv-SE" baseline="0" dirty="0"/>
              <a:t> </a:t>
            </a:r>
            <a:r>
              <a:rPr lang="sv-SE" baseline="0" dirty="0" err="1"/>
              <a:t>Swedes</a:t>
            </a:r>
            <a:r>
              <a:rPr lang="sv-SE" baseline="0" dirty="0"/>
              <a:t> </a:t>
            </a:r>
            <a:r>
              <a:rPr lang="sv-SE" baseline="0" dirty="0" err="1"/>
              <a:t>hasn’t</a:t>
            </a:r>
            <a:r>
              <a:rPr lang="sv-SE" baseline="0" dirty="0"/>
              <a:t> </a:t>
            </a:r>
            <a:r>
              <a:rPr lang="sv-SE" baseline="0" dirty="0" err="1"/>
              <a:t>used</a:t>
            </a:r>
            <a:r>
              <a:rPr lang="sv-SE" baseline="0" dirty="0"/>
              <a:t> cash in the </a:t>
            </a:r>
            <a:r>
              <a:rPr lang="sv-SE" baseline="0" dirty="0" err="1"/>
              <a:t>past</a:t>
            </a:r>
            <a:r>
              <a:rPr lang="sv-SE" baseline="0" dirty="0"/>
              <a:t> </a:t>
            </a:r>
            <a:r>
              <a:rPr lang="sv-SE" baseline="0" dirty="0" err="1"/>
              <a:t>month</a:t>
            </a:r>
            <a:r>
              <a:rPr lang="sv-SE" baseline="0" dirty="0"/>
              <a:t>.</a:t>
            </a:r>
          </a:p>
          <a:p>
            <a:pPr marL="228600" indent="-228600">
              <a:buAutoNum type="arabicPeriod"/>
            </a:pPr>
            <a:r>
              <a:rPr lang="sv-SE" baseline="0" dirty="0"/>
              <a:t>The second </a:t>
            </a:r>
            <a:r>
              <a:rPr lang="sv-SE" baseline="0" dirty="0" err="1"/>
              <a:t>bullet</a:t>
            </a:r>
            <a:r>
              <a:rPr lang="sv-SE" baseline="0" dirty="0"/>
              <a:t> </a:t>
            </a:r>
            <a:r>
              <a:rPr lang="sv-SE" baseline="0" dirty="0" err="1"/>
              <a:t>tells</a:t>
            </a:r>
            <a:r>
              <a:rPr lang="sv-SE" baseline="0" dirty="0"/>
              <a:t> </a:t>
            </a:r>
            <a:r>
              <a:rPr lang="sv-SE" baseline="0" dirty="0" err="1"/>
              <a:t>us</a:t>
            </a:r>
            <a:r>
              <a:rPr lang="sv-SE" baseline="0" dirty="0"/>
              <a:t> </a:t>
            </a:r>
            <a:r>
              <a:rPr lang="sv-SE" baseline="0" dirty="0" err="1"/>
              <a:t>that</a:t>
            </a:r>
            <a:r>
              <a:rPr lang="sv-SE" baseline="0" dirty="0"/>
              <a:t> </a:t>
            </a:r>
            <a:r>
              <a:rPr lang="sv-SE" baseline="0" dirty="0" err="1"/>
              <a:t>only</a:t>
            </a:r>
            <a:r>
              <a:rPr lang="sv-SE" baseline="0" dirty="0"/>
              <a:t> </a:t>
            </a:r>
            <a:r>
              <a:rPr lang="sv-SE" baseline="0" dirty="0" err="1"/>
              <a:t>one</a:t>
            </a:r>
            <a:r>
              <a:rPr lang="sv-SE" baseline="0" dirty="0"/>
              <a:t> in </a:t>
            </a:r>
            <a:r>
              <a:rPr lang="sv-SE" baseline="0" dirty="0" err="1"/>
              <a:t>six</a:t>
            </a:r>
            <a:r>
              <a:rPr lang="sv-SE" baseline="0" dirty="0"/>
              <a:t> </a:t>
            </a:r>
            <a:r>
              <a:rPr lang="sv-SE" baseline="0" dirty="0" err="1"/>
              <a:t>payments</a:t>
            </a:r>
            <a:r>
              <a:rPr lang="sv-SE" baseline="0" dirty="0"/>
              <a:t> </a:t>
            </a:r>
            <a:r>
              <a:rPr lang="sv-SE" baseline="0" dirty="0" err="1"/>
              <a:t>are</a:t>
            </a:r>
            <a:r>
              <a:rPr lang="sv-SE" baseline="0" dirty="0"/>
              <a:t> </a:t>
            </a:r>
            <a:r>
              <a:rPr lang="sv-SE" baseline="0" dirty="0" err="1"/>
              <a:t>made</a:t>
            </a:r>
            <a:r>
              <a:rPr lang="sv-SE" baseline="0" dirty="0"/>
              <a:t> in cash. </a:t>
            </a:r>
            <a:r>
              <a:rPr lang="sv-SE" baseline="0" dirty="0" err="1"/>
              <a:t>This</a:t>
            </a:r>
            <a:r>
              <a:rPr lang="sv-SE" baseline="0" dirty="0"/>
              <a:t> is a </a:t>
            </a:r>
            <a:r>
              <a:rPr lang="sv-SE" baseline="0" dirty="0" err="1"/>
              <a:t>low</a:t>
            </a:r>
            <a:r>
              <a:rPr lang="sv-SE" baseline="0" dirty="0"/>
              <a:t> </a:t>
            </a:r>
            <a:r>
              <a:rPr lang="sv-SE" baseline="0" dirty="0" err="1"/>
              <a:t>number</a:t>
            </a:r>
            <a:r>
              <a:rPr lang="sv-SE" baseline="0" dirty="0"/>
              <a:t> in an international </a:t>
            </a:r>
            <a:r>
              <a:rPr lang="sv-SE" baseline="0" dirty="0" err="1"/>
              <a:t>comparison</a:t>
            </a:r>
            <a:endParaRPr lang="sv-SE" baseline="0" dirty="0"/>
          </a:p>
          <a:p>
            <a:pPr marL="228600" indent="-228600">
              <a:buAutoNum type="arabicPeriod"/>
            </a:pPr>
            <a:r>
              <a:rPr lang="sv-SE" baseline="0" dirty="0"/>
              <a:t>The </a:t>
            </a:r>
            <a:r>
              <a:rPr lang="sv-SE" baseline="0" dirty="0" err="1"/>
              <a:t>third</a:t>
            </a:r>
            <a:r>
              <a:rPr lang="sv-SE" baseline="0" dirty="0"/>
              <a:t> </a:t>
            </a:r>
            <a:r>
              <a:rPr lang="sv-SE" baseline="0" dirty="0" err="1"/>
              <a:t>bullet</a:t>
            </a:r>
            <a:r>
              <a:rPr lang="sv-SE" baseline="0" dirty="0"/>
              <a:t> </a:t>
            </a:r>
            <a:r>
              <a:rPr lang="sv-SE" baseline="0" dirty="0" err="1"/>
              <a:t>says</a:t>
            </a:r>
            <a:r>
              <a:rPr lang="sv-SE" baseline="0" dirty="0"/>
              <a:t> </a:t>
            </a:r>
            <a:r>
              <a:rPr lang="sv-SE" baseline="0" dirty="0" err="1"/>
              <a:t>that</a:t>
            </a:r>
            <a:r>
              <a:rPr lang="sv-SE" baseline="0" dirty="0"/>
              <a:t> </a:t>
            </a:r>
            <a:r>
              <a:rPr lang="sv-SE" baseline="0" dirty="0" err="1"/>
              <a:t>only</a:t>
            </a:r>
            <a:r>
              <a:rPr lang="sv-SE" baseline="0" dirty="0"/>
              <a:t> </a:t>
            </a:r>
            <a:r>
              <a:rPr lang="sv-SE" baseline="0" dirty="0" err="1"/>
              <a:t>one</a:t>
            </a:r>
            <a:r>
              <a:rPr lang="sv-SE" baseline="0" dirty="0"/>
              <a:t> in </a:t>
            </a:r>
            <a:r>
              <a:rPr lang="sv-SE" baseline="0" dirty="0" err="1"/>
              <a:t>four</a:t>
            </a:r>
            <a:r>
              <a:rPr lang="sv-SE" baseline="0" dirty="0"/>
              <a:t> </a:t>
            </a:r>
            <a:r>
              <a:rPr lang="sv-SE" baseline="0" dirty="0" err="1"/>
              <a:t>pay</a:t>
            </a:r>
            <a:r>
              <a:rPr lang="sv-SE" baseline="0" dirty="0"/>
              <a:t> </a:t>
            </a:r>
            <a:r>
              <a:rPr lang="sv-SE" baseline="0" dirty="0" err="1"/>
              <a:t>low</a:t>
            </a:r>
            <a:r>
              <a:rPr lang="sv-SE" baseline="0" dirty="0"/>
              <a:t> </a:t>
            </a:r>
            <a:r>
              <a:rPr lang="sv-SE" baseline="0" dirty="0" err="1"/>
              <a:t>amounts</a:t>
            </a:r>
            <a:r>
              <a:rPr lang="sv-SE" baseline="0" dirty="0"/>
              <a:t>, </a:t>
            </a:r>
            <a:r>
              <a:rPr lang="sv-SE" baseline="0" dirty="0" err="1"/>
              <a:t>below</a:t>
            </a:r>
            <a:r>
              <a:rPr lang="sv-SE" baseline="0" dirty="0"/>
              <a:t> EUR 10, in cash. </a:t>
            </a:r>
            <a:r>
              <a:rPr lang="sv-SE" baseline="0" dirty="0" err="1"/>
              <a:t>Debit</a:t>
            </a:r>
            <a:r>
              <a:rPr lang="sv-SE" baseline="0" dirty="0"/>
              <a:t> </a:t>
            </a:r>
            <a:r>
              <a:rPr lang="sv-SE" baseline="0" dirty="0" err="1"/>
              <a:t>card</a:t>
            </a:r>
            <a:r>
              <a:rPr lang="sv-SE" baseline="0" dirty="0"/>
              <a:t> is the </a:t>
            </a:r>
            <a:r>
              <a:rPr lang="sv-SE" baseline="0" dirty="0" err="1"/>
              <a:t>dominating</a:t>
            </a:r>
            <a:r>
              <a:rPr lang="sv-SE" baseline="0" dirty="0"/>
              <a:t> </a:t>
            </a:r>
            <a:r>
              <a:rPr lang="sv-SE" baseline="0" dirty="0" err="1"/>
              <a:t>way</a:t>
            </a:r>
            <a:r>
              <a:rPr lang="sv-SE" baseline="0" dirty="0"/>
              <a:t> of </a:t>
            </a:r>
            <a:r>
              <a:rPr lang="sv-SE" baseline="0" dirty="0" err="1"/>
              <a:t>paying</a:t>
            </a:r>
            <a:r>
              <a:rPr lang="sv-SE" baseline="0" dirty="0"/>
              <a:t>.</a:t>
            </a:r>
          </a:p>
          <a:p>
            <a:pPr marL="228600" indent="-228600">
              <a:buAutoNum type="arabicPeriod"/>
            </a:pPr>
            <a:r>
              <a:rPr lang="sv-SE" baseline="0" dirty="0" err="1"/>
              <a:t>According</a:t>
            </a:r>
            <a:r>
              <a:rPr lang="sv-SE" baseline="0" dirty="0"/>
              <a:t> to the last </a:t>
            </a:r>
            <a:r>
              <a:rPr lang="sv-SE" baseline="0" dirty="0" err="1"/>
              <a:t>bullet</a:t>
            </a:r>
            <a:r>
              <a:rPr lang="sv-SE" baseline="0" dirty="0"/>
              <a:t>, 2 </a:t>
            </a:r>
            <a:r>
              <a:rPr lang="sv-SE" baseline="0" dirty="0" err="1"/>
              <a:t>out</a:t>
            </a:r>
            <a:r>
              <a:rPr lang="sv-SE" baseline="0" dirty="0"/>
              <a:t> of 3 </a:t>
            </a:r>
            <a:r>
              <a:rPr lang="sv-SE" baseline="0" dirty="0" err="1"/>
              <a:t>say</a:t>
            </a:r>
            <a:r>
              <a:rPr lang="sv-SE" baseline="0" dirty="0"/>
              <a:t> </a:t>
            </a:r>
            <a:r>
              <a:rPr lang="sv-SE" baseline="0" dirty="0" err="1"/>
              <a:t>that</a:t>
            </a:r>
            <a:r>
              <a:rPr lang="sv-SE" baseline="0" dirty="0"/>
              <a:t> </a:t>
            </a:r>
            <a:r>
              <a:rPr lang="sv-SE" baseline="0" dirty="0" err="1"/>
              <a:t>they</a:t>
            </a:r>
            <a:r>
              <a:rPr lang="sv-SE" baseline="0" dirty="0"/>
              <a:t> </a:t>
            </a:r>
            <a:r>
              <a:rPr lang="sv-SE" baseline="0" dirty="0" err="1"/>
              <a:t>can</a:t>
            </a:r>
            <a:r>
              <a:rPr lang="sv-SE" baseline="0" dirty="0"/>
              <a:t> </a:t>
            </a:r>
            <a:r>
              <a:rPr lang="sv-SE" baseline="0" dirty="0" err="1"/>
              <a:t>cope</a:t>
            </a:r>
            <a:r>
              <a:rPr lang="sv-SE" baseline="0" dirty="0"/>
              <a:t> </a:t>
            </a:r>
            <a:r>
              <a:rPr lang="sv-SE" baseline="0" dirty="0" err="1"/>
              <a:t>without</a:t>
            </a:r>
            <a:r>
              <a:rPr lang="sv-SE" baseline="0" dirty="0"/>
              <a:t> cash. I </a:t>
            </a:r>
            <a:r>
              <a:rPr lang="sv-SE" baseline="0" dirty="0" err="1"/>
              <a:t>can</a:t>
            </a:r>
            <a:r>
              <a:rPr lang="sv-SE" baseline="0" dirty="0"/>
              <a:t> </a:t>
            </a:r>
            <a:r>
              <a:rPr lang="sv-SE" baseline="0" dirty="0" err="1"/>
              <a:t>also</a:t>
            </a:r>
            <a:r>
              <a:rPr lang="sv-SE" baseline="0" dirty="0"/>
              <a:t> </a:t>
            </a:r>
            <a:r>
              <a:rPr lang="sv-SE" baseline="0" dirty="0" err="1"/>
              <a:t>say</a:t>
            </a:r>
            <a:r>
              <a:rPr lang="sv-SE" baseline="0" dirty="0"/>
              <a:t> </a:t>
            </a:r>
            <a:r>
              <a:rPr lang="sv-SE" baseline="0" dirty="0" err="1"/>
              <a:t>that</a:t>
            </a:r>
            <a:r>
              <a:rPr lang="sv-SE" baseline="0" dirty="0"/>
              <a:t> </a:t>
            </a:r>
            <a:r>
              <a:rPr lang="sv-SE" baseline="0" dirty="0" err="1"/>
              <a:t>two</a:t>
            </a:r>
            <a:r>
              <a:rPr lang="sv-SE" baseline="0" dirty="0"/>
              <a:t> </a:t>
            </a:r>
            <a:r>
              <a:rPr lang="sv-SE" baseline="0" dirty="0" err="1"/>
              <a:t>thirds</a:t>
            </a:r>
            <a:r>
              <a:rPr lang="sv-SE" baseline="0" dirty="0"/>
              <a:t> of the population </a:t>
            </a:r>
            <a:r>
              <a:rPr lang="sv-SE" baseline="0" dirty="0" err="1"/>
              <a:t>view</a:t>
            </a:r>
            <a:r>
              <a:rPr lang="sv-SE" baseline="0" dirty="0"/>
              <a:t> the </a:t>
            </a:r>
            <a:r>
              <a:rPr lang="sv-SE" baseline="0" dirty="0" err="1"/>
              <a:t>decreasing</a:t>
            </a:r>
            <a:r>
              <a:rPr lang="sv-SE" baseline="0" dirty="0"/>
              <a:t> </a:t>
            </a:r>
            <a:r>
              <a:rPr lang="sv-SE" baseline="0" dirty="0" err="1"/>
              <a:t>use</a:t>
            </a:r>
            <a:r>
              <a:rPr lang="sv-SE" baseline="0" dirty="0"/>
              <a:t> of cash as positive or </a:t>
            </a:r>
            <a:r>
              <a:rPr lang="sv-SE" baseline="0" dirty="0" err="1"/>
              <a:t>doesn’t</a:t>
            </a:r>
            <a:r>
              <a:rPr lang="sv-SE" baseline="0" dirty="0"/>
              <a:t> </a:t>
            </a:r>
            <a:r>
              <a:rPr lang="sv-SE" baseline="0" dirty="0" err="1"/>
              <a:t>have</a:t>
            </a:r>
            <a:r>
              <a:rPr lang="sv-SE" baseline="0" dirty="0"/>
              <a:t> an opinion on it.</a:t>
            </a:r>
          </a:p>
          <a:p>
            <a:pPr marL="228600" indent="-228600">
              <a:buAutoNum type="arabicPeriod"/>
            </a:pPr>
            <a:endParaRPr lang="sv-SE" baseline="0" dirty="0"/>
          </a:p>
          <a:p>
            <a:pPr marL="228600" indent="-228600">
              <a:buAutoNum type="arabicPeriod"/>
            </a:pPr>
            <a:r>
              <a:rPr lang="sv-SE" baseline="0" dirty="0"/>
              <a:t>So, </a:t>
            </a:r>
            <a:r>
              <a:rPr lang="sv-SE" baseline="0" dirty="0" err="1"/>
              <a:t>summing</a:t>
            </a:r>
            <a:r>
              <a:rPr lang="sv-SE" baseline="0" dirty="0"/>
              <a:t> </a:t>
            </a:r>
            <a:r>
              <a:rPr lang="sv-SE" baseline="0" dirty="0" err="1"/>
              <a:t>this</a:t>
            </a:r>
            <a:r>
              <a:rPr lang="sv-SE" baseline="0" dirty="0"/>
              <a:t> </a:t>
            </a:r>
            <a:r>
              <a:rPr lang="sv-SE" baseline="0" dirty="0" err="1"/>
              <a:t>up</a:t>
            </a:r>
            <a:r>
              <a:rPr lang="sv-SE" baseline="0" dirty="0"/>
              <a:t>, </a:t>
            </a:r>
            <a:r>
              <a:rPr lang="sv-SE" baseline="0" dirty="0" err="1"/>
              <a:t>we</a:t>
            </a:r>
            <a:r>
              <a:rPr lang="sv-SE" baseline="0" dirty="0"/>
              <a:t> </a:t>
            </a:r>
            <a:r>
              <a:rPr lang="sv-SE" baseline="0" dirty="0" err="1"/>
              <a:t>can</a:t>
            </a:r>
            <a:r>
              <a:rPr lang="sv-SE" baseline="0" dirty="0"/>
              <a:t> </a:t>
            </a:r>
            <a:r>
              <a:rPr lang="sv-SE" baseline="0" dirty="0" err="1"/>
              <a:t>see</a:t>
            </a:r>
            <a:r>
              <a:rPr lang="sv-SE" baseline="0" dirty="0"/>
              <a:t> </a:t>
            </a:r>
            <a:r>
              <a:rPr lang="sv-SE" baseline="0" dirty="0" err="1"/>
              <a:t>that</a:t>
            </a:r>
            <a:r>
              <a:rPr lang="sv-SE" baseline="0" dirty="0"/>
              <a:t> cash has </a:t>
            </a:r>
            <a:r>
              <a:rPr lang="sv-SE" baseline="0" dirty="0" err="1"/>
              <a:t>been</a:t>
            </a:r>
            <a:r>
              <a:rPr lang="sv-SE" baseline="0" dirty="0"/>
              <a:t> </a:t>
            </a:r>
            <a:r>
              <a:rPr lang="sv-SE" baseline="0" dirty="0" err="1"/>
              <a:t>loosing</a:t>
            </a:r>
            <a:r>
              <a:rPr lang="sv-SE" baseline="0" dirty="0"/>
              <a:t> a </a:t>
            </a:r>
            <a:r>
              <a:rPr lang="sv-SE" baseline="0" dirty="0" err="1"/>
              <a:t>lot</a:t>
            </a:r>
            <a:r>
              <a:rPr lang="sv-SE" baseline="0" dirty="0"/>
              <a:t> of </a:t>
            </a:r>
            <a:r>
              <a:rPr lang="sv-SE" baseline="0" dirty="0" err="1"/>
              <a:t>ground</a:t>
            </a:r>
            <a:r>
              <a:rPr lang="sv-SE" baseline="0" dirty="0"/>
              <a:t> over the last </a:t>
            </a:r>
            <a:r>
              <a:rPr lang="sv-SE" baseline="0" dirty="0" err="1"/>
              <a:t>couple</a:t>
            </a:r>
            <a:r>
              <a:rPr lang="sv-SE" baseline="0" dirty="0"/>
              <a:t> of </a:t>
            </a:r>
            <a:r>
              <a:rPr lang="sv-SE" baseline="0" dirty="0" err="1"/>
              <a:t>years</a:t>
            </a:r>
            <a:r>
              <a:rPr lang="sv-SE" baseline="0" dirty="0"/>
              <a:t>. </a:t>
            </a:r>
            <a:r>
              <a:rPr lang="sv-SE" baseline="0" dirty="0" err="1"/>
              <a:t>Here</a:t>
            </a:r>
            <a:r>
              <a:rPr lang="sv-SE" baseline="0" dirty="0"/>
              <a:t> is a </a:t>
            </a:r>
            <a:r>
              <a:rPr lang="sv-SE" baseline="0" dirty="0" err="1"/>
              <a:t>link</a:t>
            </a:r>
            <a:r>
              <a:rPr lang="sv-SE" baseline="0" dirty="0"/>
              <a:t> </a:t>
            </a:r>
            <a:r>
              <a:rPr lang="sv-SE" baseline="0" dirty="0" err="1"/>
              <a:t>where</a:t>
            </a:r>
            <a:r>
              <a:rPr lang="sv-SE" baseline="0" dirty="0"/>
              <a:t> </a:t>
            </a:r>
            <a:r>
              <a:rPr lang="sv-SE" baseline="0" dirty="0" err="1"/>
              <a:t>you</a:t>
            </a:r>
            <a:r>
              <a:rPr lang="sv-SE" baseline="0" dirty="0"/>
              <a:t> </a:t>
            </a:r>
            <a:r>
              <a:rPr lang="sv-SE" baseline="0" dirty="0" err="1"/>
              <a:t>can</a:t>
            </a:r>
            <a:r>
              <a:rPr lang="sv-SE" baseline="0" dirty="0"/>
              <a:t> </a:t>
            </a:r>
            <a:r>
              <a:rPr lang="sv-SE" baseline="0" dirty="0" err="1"/>
              <a:t>find</a:t>
            </a:r>
            <a:r>
              <a:rPr lang="sv-SE" baseline="0" dirty="0"/>
              <a:t> </a:t>
            </a:r>
            <a:r>
              <a:rPr lang="sv-SE" baseline="0" dirty="0" err="1"/>
              <a:t>more</a:t>
            </a:r>
            <a:r>
              <a:rPr lang="sv-SE" baseline="0" dirty="0"/>
              <a:t> information.</a:t>
            </a:r>
          </a:p>
          <a:p>
            <a:pPr marL="228600" indent="-228600">
              <a:buAutoNum type="arabicPeriod"/>
            </a:pPr>
            <a:endParaRPr lang="sv-SE" baseline="0" dirty="0"/>
          </a:p>
          <a:p>
            <a:pPr marL="228600" indent="-228600">
              <a:buAutoNum type="arabicPeriod"/>
            </a:pPr>
            <a:endParaRPr lang="sv-SE" baseline="0" dirty="0"/>
          </a:p>
          <a:p>
            <a:pPr marL="228600" indent="-228600">
              <a:buAutoNum type="arabicPeriod"/>
            </a:pPr>
            <a:endParaRPr lang="sv-SE" baseline="0" dirty="0"/>
          </a:p>
          <a:p>
            <a:pPr marL="228600" indent="-228600">
              <a:buAutoNum type="arabicPeriod"/>
            </a:pPr>
            <a:endParaRPr lang="sv-SE" baseline="0" dirty="0"/>
          </a:p>
          <a:p>
            <a:pPr marL="228600" indent="-228600">
              <a:buAutoNum type="arabicPeriod"/>
            </a:pPr>
            <a:endParaRPr lang="sv-SE" dirty="0"/>
          </a:p>
        </p:txBody>
      </p:sp>
      <p:sp>
        <p:nvSpPr>
          <p:cNvPr id="4" name="Platshållare för bildnummer 3"/>
          <p:cNvSpPr>
            <a:spLocks noGrp="1"/>
          </p:cNvSpPr>
          <p:nvPr>
            <p:ph type="sldNum" sz="quarter" idx="10"/>
          </p:nvPr>
        </p:nvSpPr>
        <p:spPr/>
        <p:txBody>
          <a:bodyPr/>
          <a:lstStyle/>
          <a:p>
            <a:fld id="{39AC1C4B-6E4D-45DE-8419-206CBA341F47}" type="slidenum">
              <a:rPr lang="sv-SE" smtClean="0"/>
              <a:t>11</a:t>
            </a:fld>
            <a:endParaRPr lang="sv-SE"/>
          </a:p>
        </p:txBody>
      </p:sp>
    </p:spTree>
    <p:extLst>
      <p:ext uri="{BB962C8B-B14F-4D97-AF65-F5344CB8AC3E}">
        <p14:creationId xmlns:p14="http://schemas.microsoft.com/office/powerpoint/2010/main" val="825888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en-US" dirty="0"/>
              <a:t>It is well established that the market for payment services, and especially for payment services used at the POS, is a two-sided market. Merchants only want to take cards if enough consumers have and use cards. Consumers only want to have and use cards if </a:t>
            </a:r>
            <a:r>
              <a:rPr lang="en-US" dirty="0" err="1"/>
              <a:t>enought</a:t>
            </a:r>
            <a:r>
              <a:rPr lang="en-US" dirty="0"/>
              <a:t> merchants accept them. You simply need to have both sides of the market on board to be able to successfully introduce a payment service.</a:t>
            </a:r>
          </a:p>
          <a:p>
            <a:pPr marL="228600" indent="-228600">
              <a:buAutoNum type="arabicPeriod"/>
            </a:pPr>
            <a:r>
              <a:rPr lang="en-US" dirty="0"/>
              <a:t>But, less discussed is that the logic behind two-sided markets goes in both directions. If a payment service is used by less and less consumers, that side of the market will loose mass and at some point it may loose its critical mass. Merchants will then stop taking accepting this payment service and it may vanish very quick.</a:t>
            </a:r>
          </a:p>
          <a:p>
            <a:pPr marL="228600" indent="-228600">
              <a:buAutoNum type="arabicPeriod"/>
            </a:pPr>
            <a:r>
              <a:rPr lang="en-US" dirty="0"/>
              <a:t>For Sweden, one may wonder is households’ use of cash is starting to reach such a critical point. Niklas Arvidsson and Jonas Hedman, two payment-interested researchers, and I are currently conducting a study on exactly that question. It is a study based on survey answers from a broad range of merchants. We got the data in May and are still working on it, but let me share one finding. </a:t>
            </a:r>
          </a:p>
          <a:p>
            <a:pPr marL="228600" indent="-228600">
              <a:buAutoNum type="arabicPeriod"/>
            </a:pPr>
            <a:r>
              <a:rPr lang="en-US" dirty="0"/>
              <a:t>Among other things, we asked at what year the merchants believed that they would stop taking cash. (Pie-diagram). Roughly one quarter said 2020, at the latest and nearly half of merchants said 2025 at the latest. I think this indicates that cash in a couple of years time may find itself in a situation where declining usage and declining acceptance are feeding each other in a negative spiral.</a:t>
            </a:r>
          </a:p>
          <a:p>
            <a:pPr marL="228600" indent="-228600">
              <a:buAutoNum type="arabicPeriod"/>
            </a:pPr>
            <a:endParaRPr lang="en-US" dirty="0"/>
          </a:p>
          <a:p>
            <a:pPr marL="228600" indent="-228600">
              <a:buAutoNum type="arabicPeriod"/>
            </a:pPr>
            <a:endParaRPr lang="sv-SE" dirty="0"/>
          </a:p>
        </p:txBody>
      </p:sp>
      <p:sp>
        <p:nvSpPr>
          <p:cNvPr id="4" name="Platshållare för bildnummer 3"/>
          <p:cNvSpPr>
            <a:spLocks noGrp="1"/>
          </p:cNvSpPr>
          <p:nvPr>
            <p:ph type="sldNum" sz="quarter" idx="10"/>
          </p:nvPr>
        </p:nvSpPr>
        <p:spPr/>
        <p:txBody>
          <a:bodyPr/>
          <a:lstStyle/>
          <a:p>
            <a:fld id="{39AC1C4B-6E4D-45DE-8419-206CBA341F47}" type="slidenum">
              <a:rPr lang="sv-SE" smtClean="0"/>
              <a:t>12</a:t>
            </a:fld>
            <a:endParaRPr lang="sv-SE"/>
          </a:p>
        </p:txBody>
      </p:sp>
    </p:spTree>
    <p:extLst>
      <p:ext uri="{BB962C8B-B14F-4D97-AF65-F5344CB8AC3E}">
        <p14:creationId xmlns:p14="http://schemas.microsoft.com/office/powerpoint/2010/main" val="1592634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39" y="383383"/>
            <a:ext cx="6081713" cy="6081713"/>
          </a:xfrm>
          <a:prstGeom prst="rect">
            <a:avLst/>
          </a:prstGeom>
        </p:spPr>
      </p:pic>
      <p:sp>
        <p:nvSpPr>
          <p:cNvPr id="2" name="Rubrik 1"/>
          <p:cNvSpPr>
            <a:spLocks noGrp="1"/>
          </p:cNvSpPr>
          <p:nvPr>
            <p:ph type="ctrTitle"/>
          </p:nvPr>
        </p:nvSpPr>
        <p:spPr>
          <a:xfrm>
            <a:off x="831600" y="1440000"/>
            <a:ext cx="4547644" cy="2387600"/>
          </a:xfrm>
        </p:spPr>
        <p:txBody>
          <a:bodyPr anchor="t" anchorCtr="0">
            <a:normAutofit/>
          </a:bodyPr>
          <a:lstStyle>
            <a:lvl1pPr algn="l">
              <a:defRPr sz="4600" baseline="0">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7596560" y="2916000"/>
            <a:ext cx="4222748"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CC65B76A-6E9E-4212-A813-7C7074D27AEA}" type="datetimeFigureOut">
              <a:rPr lang="en-GB" smtClean="0"/>
              <a:t>05/03/2018</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774337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diagram">
    <p:spTree>
      <p:nvGrpSpPr>
        <p:cNvPr id="1" name=""/>
        <p:cNvGrpSpPr/>
        <p:nvPr/>
      </p:nvGrpSpPr>
      <p:grpSpPr>
        <a:xfrm>
          <a:off x="0" y="0"/>
          <a:ext cx="0" cy="0"/>
          <a:chOff x="0" y="0"/>
          <a:chExt cx="0" cy="0"/>
        </a:xfrm>
      </p:grpSpPr>
      <p:sp>
        <p:nvSpPr>
          <p:cNvPr id="2" name="Rubrik 1"/>
          <p:cNvSpPr>
            <a:spLocks noGrp="1"/>
          </p:cNvSpPr>
          <p:nvPr>
            <p:ph type="title"/>
          </p:nvPr>
        </p:nvSpPr>
        <p:spPr>
          <a:xfrm>
            <a:off x="1439999" y="365125"/>
            <a:ext cx="9301026" cy="1325563"/>
          </a:xfrm>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1450980" y="1681163"/>
            <a:ext cx="2952000" cy="823912"/>
          </a:xfrm>
        </p:spPr>
        <p:txBody>
          <a:bodyPr anchor="b">
            <a:normAutofit/>
          </a:bodyPr>
          <a:lstStyle>
            <a:lvl1pPr marL="0" indent="0">
              <a:spcBef>
                <a:spcPts val="0"/>
              </a:spcBef>
              <a:spcAft>
                <a:spcPts val="0"/>
              </a:spcAft>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1450978" y="2671200"/>
            <a:ext cx="2952000" cy="3351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652989" y="1681163"/>
            <a:ext cx="2952000" cy="823912"/>
          </a:xfrm>
        </p:spPr>
        <p:txBody>
          <a:bodyPr anchor="b">
            <a:normAutofit/>
          </a:bodyPr>
          <a:lstStyle>
            <a:lvl1pPr marL="0" indent="0">
              <a:spcBef>
                <a:spcPts val="0"/>
              </a:spcBef>
              <a:spcAft>
                <a:spcPts val="0"/>
              </a:spcAft>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52989" y="2671200"/>
            <a:ext cx="2952000" cy="3351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CC65B76A-6E9E-4212-A813-7C7074D27AEA}" type="datetimeFigureOut">
              <a:rPr lang="en-GB" smtClean="0"/>
              <a:t>05/03/2018</a:t>
            </a:fld>
            <a:endParaRPr lang="en-GB"/>
          </a:p>
        </p:txBody>
      </p:sp>
      <p:sp>
        <p:nvSpPr>
          <p:cNvPr id="8" name="Platshållare för sidfot 7"/>
          <p:cNvSpPr>
            <a:spLocks noGrp="1"/>
          </p:cNvSpPr>
          <p:nvPr>
            <p:ph type="ftr" sz="quarter" idx="11"/>
          </p:nvPr>
        </p:nvSpPr>
        <p:spPr/>
        <p:txBody>
          <a:bodyPr/>
          <a:lstStyle/>
          <a:p>
            <a:endParaRPr lang="en-GB"/>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a:p>
        </p:txBody>
      </p:sp>
      <p:sp>
        <p:nvSpPr>
          <p:cNvPr id="11" name="Platshållare för text 7"/>
          <p:cNvSpPr>
            <a:spLocks noGrp="1"/>
          </p:cNvSpPr>
          <p:nvPr>
            <p:ph type="body" sz="quarter" idx="14" hasCustomPrompt="1"/>
          </p:nvPr>
        </p:nvSpPr>
        <p:spPr>
          <a:xfrm>
            <a:off x="1439861" y="6120000"/>
            <a:ext cx="4572000" cy="738000"/>
          </a:xfrm>
        </p:spPr>
        <p:txBody>
          <a:bodyPr tIns="0" bIns="0">
            <a:normAutofit/>
          </a:bodyPr>
          <a:lstStyle>
            <a:lvl1pPr marL="0" indent="0">
              <a:buNone/>
              <a:defRPr sz="1200"/>
            </a:lvl1pPr>
          </a:lstStyle>
          <a:p>
            <a:pPr lvl="0"/>
            <a:r>
              <a:rPr lang="sv-SE" dirty="0"/>
              <a:t>Skriv anmärkning här</a:t>
            </a:r>
          </a:p>
        </p:txBody>
      </p:sp>
      <p:sp>
        <p:nvSpPr>
          <p:cNvPr id="12" name="Platshållare för text 7"/>
          <p:cNvSpPr>
            <a:spLocks noGrp="1"/>
          </p:cNvSpPr>
          <p:nvPr>
            <p:ph type="body" sz="quarter" idx="15" hasCustomPrompt="1"/>
          </p:nvPr>
        </p:nvSpPr>
        <p:spPr>
          <a:xfrm>
            <a:off x="6173318" y="6120000"/>
            <a:ext cx="4572000" cy="738000"/>
          </a:xfrm>
        </p:spPr>
        <p:txBody>
          <a:bodyPr tIns="0" bIns="0">
            <a:normAutofit/>
          </a:bodyPr>
          <a:lstStyle>
            <a:lvl1pPr marL="0" indent="0" algn="r">
              <a:buNone/>
              <a:defRPr sz="1200"/>
            </a:lvl1pPr>
          </a:lstStyle>
          <a:p>
            <a:pPr lvl="0"/>
            <a:r>
              <a:rPr lang="sv-SE" dirty="0"/>
              <a:t>Skriv källa här</a:t>
            </a:r>
          </a:p>
        </p:txBody>
      </p:sp>
      <p:sp>
        <p:nvSpPr>
          <p:cNvPr id="13" name="Platshållare för text 4"/>
          <p:cNvSpPr>
            <a:spLocks noGrp="1"/>
          </p:cNvSpPr>
          <p:nvPr>
            <p:ph type="body" sz="quarter" idx="16"/>
          </p:nvPr>
        </p:nvSpPr>
        <p:spPr>
          <a:xfrm>
            <a:off x="7790613" y="1690688"/>
            <a:ext cx="2952000" cy="823912"/>
          </a:xfrm>
        </p:spPr>
        <p:txBody>
          <a:bodyPr anchor="b">
            <a:normAutofit/>
          </a:bodyPr>
          <a:lstStyle>
            <a:lvl1pPr marL="0" indent="0">
              <a:spcBef>
                <a:spcPts val="0"/>
              </a:spcBef>
              <a:spcAft>
                <a:spcPts val="0"/>
              </a:spcAft>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4" name="Platshållare för innehåll 5"/>
          <p:cNvSpPr>
            <a:spLocks noGrp="1"/>
          </p:cNvSpPr>
          <p:nvPr>
            <p:ph sz="quarter" idx="17"/>
          </p:nvPr>
        </p:nvSpPr>
        <p:spPr>
          <a:xfrm>
            <a:off x="7790613" y="2680725"/>
            <a:ext cx="2952000" cy="3351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47079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datum 4"/>
          <p:cNvSpPr>
            <a:spLocks noGrp="1"/>
          </p:cNvSpPr>
          <p:nvPr>
            <p:ph type="dt" sz="half" idx="10"/>
          </p:nvPr>
        </p:nvSpPr>
        <p:spPr/>
        <p:txBody>
          <a:bodyPr/>
          <a:lstStyle/>
          <a:p>
            <a:fld id="{CC65B76A-6E9E-4212-A813-7C7074D27AEA}" type="datetimeFigureOut">
              <a:rPr lang="en-GB" smtClean="0"/>
              <a:t>05/03/2018</a:t>
            </a:fld>
            <a:endParaRPr lang="en-GB"/>
          </a:p>
        </p:txBody>
      </p:sp>
      <p:sp>
        <p:nvSpPr>
          <p:cNvPr id="6" name="Platshållare för sidfot 5"/>
          <p:cNvSpPr>
            <a:spLocks noGrp="1"/>
          </p:cNvSpPr>
          <p:nvPr>
            <p:ph type="ftr" sz="quarter" idx="11"/>
          </p:nvPr>
        </p:nvSpPr>
        <p:spPr/>
        <p:txBody>
          <a:bodyPr/>
          <a:lstStyle/>
          <a:p>
            <a:endParaRPr lang="en-GB"/>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
        <p:nvSpPr>
          <p:cNvPr id="4" name="Platshållare för innehåll 3"/>
          <p:cNvSpPr>
            <a:spLocks noGrp="1"/>
          </p:cNvSpPr>
          <p:nvPr>
            <p:ph sz="quarter" idx="13" hasCustomPrompt="1"/>
          </p:nvPr>
        </p:nvSpPr>
        <p:spPr>
          <a:xfrm>
            <a:off x="1450973" y="1707754"/>
            <a:ext cx="4464000" cy="2139147"/>
          </a:xfrm>
        </p:spPr>
        <p:txBody>
          <a:bodyPr/>
          <a:lstStyle/>
          <a:p>
            <a:pPr lvl="0"/>
            <a:r>
              <a:rPr lang="sv-SE" dirty="0"/>
              <a:t>Klistra in diagram här</a:t>
            </a:r>
          </a:p>
        </p:txBody>
      </p:sp>
      <p:sp>
        <p:nvSpPr>
          <p:cNvPr id="10" name="Platshållare för innehåll 3"/>
          <p:cNvSpPr>
            <a:spLocks noGrp="1"/>
          </p:cNvSpPr>
          <p:nvPr>
            <p:ph sz="quarter" idx="14" hasCustomPrompt="1"/>
          </p:nvPr>
        </p:nvSpPr>
        <p:spPr>
          <a:xfrm>
            <a:off x="1450973" y="3971721"/>
            <a:ext cx="4464000" cy="2139147"/>
          </a:xfrm>
        </p:spPr>
        <p:txBody>
          <a:bodyPr/>
          <a:lstStyle/>
          <a:p>
            <a:pPr lvl="0"/>
            <a:r>
              <a:rPr lang="sv-SE" dirty="0"/>
              <a:t>Klistra in diagram här</a:t>
            </a:r>
          </a:p>
        </p:txBody>
      </p:sp>
      <p:sp>
        <p:nvSpPr>
          <p:cNvPr id="11" name="Platshållare för innehåll 3"/>
          <p:cNvSpPr>
            <a:spLocks noGrp="1"/>
          </p:cNvSpPr>
          <p:nvPr>
            <p:ph sz="quarter" idx="15" hasCustomPrompt="1"/>
          </p:nvPr>
        </p:nvSpPr>
        <p:spPr>
          <a:xfrm>
            <a:off x="6273922" y="1707754"/>
            <a:ext cx="4464000" cy="2139147"/>
          </a:xfrm>
        </p:spPr>
        <p:txBody>
          <a:bodyPr/>
          <a:lstStyle/>
          <a:p>
            <a:pPr lvl="0"/>
            <a:r>
              <a:rPr lang="sv-SE" dirty="0"/>
              <a:t>Klistra in diagram här</a:t>
            </a:r>
          </a:p>
        </p:txBody>
      </p:sp>
      <p:sp>
        <p:nvSpPr>
          <p:cNvPr id="12" name="Platshållare för innehåll 3"/>
          <p:cNvSpPr>
            <a:spLocks noGrp="1"/>
          </p:cNvSpPr>
          <p:nvPr>
            <p:ph sz="quarter" idx="16" hasCustomPrompt="1"/>
          </p:nvPr>
        </p:nvSpPr>
        <p:spPr>
          <a:xfrm>
            <a:off x="6273922" y="3971721"/>
            <a:ext cx="4464000" cy="2139147"/>
          </a:xfrm>
        </p:spPr>
        <p:txBody>
          <a:bodyPr/>
          <a:lstStyle/>
          <a:p>
            <a:pPr lvl="0"/>
            <a:r>
              <a:rPr lang="sv-SE" dirty="0"/>
              <a:t>Klistra in diagram här</a:t>
            </a:r>
          </a:p>
        </p:txBody>
      </p:sp>
      <p:sp>
        <p:nvSpPr>
          <p:cNvPr id="13" name="Platshållare för text 7"/>
          <p:cNvSpPr>
            <a:spLocks noGrp="1"/>
          </p:cNvSpPr>
          <p:nvPr>
            <p:ph type="body" sz="quarter" idx="17" hasCustomPrompt="1"/>
          </p:nvPr>
        </p:nvSpPr>
        <p:spPr>
          <a:xfrm>
            <a:off x="1439861" y="6120000"/>
            <a:ext cx="4572000" cy="738000"/>
          </a:xfrm>
        </p:spPr>
        <p:txBody>
          <a:bodyPr tIns="0" bIns="0">
            <a:normAutofit/>
          </a:bodyPr>
          <a:lstStyle>
            <a:lvl1pPr marL="0" indent="0">
              <a:buNone/>
              <a:defRPr sz="1200"/>
            </a:lvl1pPr>
          </a:lstStyle>
          <a:p>
            <a:pPr lvl="0"/>
            <a:r>
              <a:rPr lang="sv-SE" dirty="0"/>
              <a:t>Skriv anmärkning här</a:t>
            </a:r>
          </a:p>
        </p:txBody>
      </p:sp>
      <p:sp>
        <p:nvSpPr>
          <p:cNvPr id="14" name="Platshållare för text 7"/>
          <p:cNvSpPr>
            <a:spLocks noGrp="1"/>
          </p:cNvSpPr>
          <p:nvPr>
            <p:ph type="body" sz="quarter" idx="18" hasCustomPrompt="1"/>
          </p:nvPr>
        </p:nvSpPr>
        <p:spPr>
          <a:xfrm>
            <a:off x="6173254" y="6120000"/>
            <a:ext cx="4572000" cy="738000"/>
          </a:xfrm>
        </p:spPr>
        <p:txBody>
          <a:bodyPr tIns="0" bIns="0">
            <a:normAutofit/>
          </a:bodyPr>
          <a:lstStyle>
            <a:lvl1pPr marL="0" indent="0" algn="r">
              <a:buNone/>
              <a:defRPr sz="1200"/>
            </a:lvl1pPr>
          </a:lstStyle>
          <a:p>
            <a:pPr lvl="0"/>
            <a:r>
              <a:rPr lang="sv-SE" dirty="0"/>
              <a:t>Skriv källa här</a:t>
            </a:r>
          </a:p>
        </p:txBody>
      </p:sp>
    </p:spTree>
    <p:extLst>
      <p:ext uri="{BB962C8B-B14F-4D97-AF65-F5344CB8AC3E}">
        <p14:creationId xmlns:p14="http://schemas.microsoft.com/office/powerpoint/2010/main" val="53544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CC65B76A-6E9E-4212-A813-7C7074D27AEA}" type="datetimeFigureOut">
              <a:rPr lang="en-GB" smtClean="0"/>
              <a:t>05/03/2018</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
        <p:nvSpPr>
          <p:cNvPr id="8" name="Platshållare för bild 7"/>
          <p:cNvSpPr>
            <a:spLocks noGrp="1"/>
          </p:cNvSpPr>
          <p:nvPr>
            <p:ph type="pic" sz="quarter" idx="13"/>
          </p:nvPr>
        </p:nvSpPr>
        <p:spPr>
          <a:xfrm>
            <a:off x="1458112" y="1825625"/>
            <a:ext cx="9290050" cy="4297363"/>
          </a:xfrm>
        </p:spPr>
        <p:txBody>
          <a:bodyPr/>
          <a:lstStyle/>
          <a:p>
            <a:r>
              <a:rPr lang="sv-SE"/>
              <a:t>Klicka på ikonen för att lägga till en bild</a:t>
            </a:r>
          </a:p>
        </p:txBody>
      </p:sp>
    </p:spTree>
    <p:extLst>
      <p:ext uri="{BB962C8B-B14F-4D97-AF65-F5344CB8AC3E}">
        <p14:creationId xmlns:p14="http://schemas.microsoft.com/office/powerpoint/2010/main" val="255795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1439999" y="1825625"/>
            <a:ext cx="4356000" cy="435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CC65B76A-6E9E-4212-A813-7C7074D27AEA}" type="datetimeFigureOut">
              <a:rPr lang="en-GB" smtClean="0"/>
              <a:t>05/03/2018</a:t>
            </a:fld>
            <a:endParaRPr lang="en-GB"/>
          </a:p>
        </p:txBody>
      </p:sp>
      <p:sp>
        <p:nvSpPr>
          <p:cNvPr id="6" name="Platshållare för sidfot 5"/>
          <p:cNvSpPr>
            <a:spLocks noGrp="1"/>
          </p:cNvSpPr>
          <p:nvPr>
            <p:ph type="ftr" sz="quarter" idx="11"/>
          </p:nvPr>
        </p:nvSpPr>
        <p:spPr/>
        <p:txBody>
          <a:bodyPr/>
          <a:lstStyle/>
          <a:p>
            <a:endParaRPr lang="en-GB"/>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
        <p:nvSpPr>
          <p:cNvPr id="9" name="Platshållare för bild 8"/>
          <p:cNvSpPr>
            <a:spLocks noGrp="1"/>
          </p:cNvSpPr>
          <p:nvPr>
            <p:ph type="pic" sz="quarter" idx="13"/>
          </p:nvPr>
        </p:nvSpPr>
        <p:spPr>
          <a:xfrm>
            <a:off x="6385025" y="1825525"/>
            <a:ext cx="4356000" cy="4356100"/>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3708975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och bild (run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1439999" y="1825625"/>
            <a:ext cx="4356000" cy="435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CC65B76A-6E9E-4212-A813-7C7074D27AEA}" type="datetimeFigureOut">
              <a:rPr lang="en-GB" smtClean="0"/>
              <a:t>05/03/2018</a:t>
            </a:fld>
            <a:endParaRPr lang="en-GB"/>
          </a:p>
        </p:txBody>
      </p:sp>
      <p:sp>
        <p:nvSpPr>
          <p:cNvPr id="6" name="Platshållare för sidfot 5"/>
          <p:cNvSpPr>
            <a:spLocks noGrp="1"/>
          </p:cNvSpPr>
          <p:nvPr>
            <p:ph type="ftr" sz="quarter" idx="11"/>
          </p:nvPr>
        </p:nvSpPr>
        <p:spPr/>
        <p:txBody>
          <a:bodyPr/>
          <a:lstStyle/>
          <a:p>
            <a:endParaRPr lang="en-GB"/>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
        <p:nvSpPr>
          <p:cNvPr id="9" name="Platshållare för bild 8"/>
          <p:cNvSpPr>
            <a:spLocks noGrp="1"/>
          </p:cNvSpPr>
          <p:nvPr>
            <p:ph type="pic" sz="quarter" idx="13"/>
          </p:nvPr>
        </p:nvSpPr>
        <p:spPr>
          <a:xfrm>
            <a:off x="6385025" y="1825525"/>
            <a:ext cx="4356000" cy="4356100"/>
          </a:xfrm>
          <a:prstGeom prst="ellipse">
            <a:avLst/>
          </a:prstGeo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734082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bild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5" name="Platshållare för datum 4"/>
          <p:cNvSpPr>
            <a:spLocks noGrp="1"/>
          </p:cNvSpPr>
          <p:nvPr>
            <p:ph type="dt" sz="half" idx="10"/>
          </p:nvPr>
        </p:nvSpPr>
        <p:spPr/>
        <p:txBody>
          <a:bodyPr/>
          <a:lstStyle/>
          <a:p>
            <a:fld id="{CC65B76A-6E9E-4212-A813-7C7074D27AEA}" type="datetimeFigureOut">
              <a:rPr lang="en-GB" smtClean="0"/>
              <a:t>05/03/2018</a:t>
            </a:fld>
            <a:endParaRPr lang="en-GB"/>
          </a:p>
        </p:txBody>
      </p:sp>
      <p:sp>
        <p:nvSpPr>
          <p:cNvPr id="6" name="Platshållare för sidfot 5"/>
          <p:cNvSpPr>
            <a:spLocks noGrp="1"/>
          </p:cNvSpPr>
          <p:nvPr>
            <p:ph type="ftr" sz="quarter" idx="11"/>
          </p:nvPr>
        </p:nvSpPr>
        <p:spPr/>
        <p:txBody>
          <a:bodyPr/>
          <a:lstStyle/>
          <a:p>
            <a:endParaRPr lang="en-GB"/>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
        <p:nvSpPr>
          <p:cNvPr id="9" name="Platshållare för bild 8"/>
          <p:cNvSpPr>
            <a:spLocks noGrp="1"/>
          </p:cNvSpPr>
          <p:nvPr>
            <p:ph type="pic" sz="quarter" idx="13"/>
          </p:nvPr>
        </p:nvSpPr>
        <p:spPr>
          <a:xfrm>
            <a:off x="6385025" y="1825525"/>
            <a:ext cx="4356000" cy="4356100"/>
          </a:xfrm>
        </p:spPr>
        <p:txBody>
          <a:bodyPr/>
          <a:lstStyle/>
          <a:p>
            <a:r>
              <a:rPr lang="sv-SE"/>
              <a:t>Klicka på ikonen för att lägga till en bild</a:t>
            </a:r>
            <a:endParaRPr lang="sv-SE" dirty="0"/>
          </a:p>
        </p:txBody>
      </p:sp>
      <p:sp>
        <p:nvSpPr>
          <p:cNvPr id="8" name="Platshållare för bild 8"/>
          <p:cNvSpPr>
            <a:spLocks noGrp="1"/>
          </p:cNvSpPr>
          <p:nvPr>
            <p:ph type="pic" sz="quarter" idx="14"/>
          </p:nvPr>
        </p:nvSpPr>
        <p:spPr>
          <a:xfrm>
            <a:off x="1450975" y="1825525"/>
            <a:ext cx="4356000" cy="4356100"/>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3954626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bild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5" name="Platshållare för datum 4"/>
          <p:cNvSpPr>
            <a:spLocks noGrp="1"/>
          </p:cNvSpPr>
          <p:nvPr>
            <p:ph type="dt" sz="half" idx="10"/>
          </p:nvPr>
        </p:nvSpPr>
        <p:spPr/>
        <p:txBody>
          <a:bodyPr/>
          <a:lstStyle/>
          <a:p>
            <a:fld id="{CC65B76A-6E9E-4212-A813-7C7074D27AEA}" type="datetimeFigureOut">
              <a:rPr lang="en-GB" smtClean="0"/>
              <a:t>05/03/2018</a:t>
            </a:fld>
            <a:endParaRPr lang="en-GB"/>
          </a:p>
        </p:txBody>
      </p:sp>
      <p:sp>
        <p:nvSpPr>
          <p:cNvPr id="6" name="Platshållare för sidfot 5"/>
          <p:cNvSpPr>
            <a:spLocks noGrp="1"/>
          </p:cNvSpPr>
          <p:nvPr>
            <p:ph type="ftr" sz="quarter" idx="11"/>
          </p:nvPr>
        </p:nvSpPr>
        <p:spPr/>
        <p:txBody>
          <a:bodyPr/>
          <a:lstStyle/>
          <a:p>
            <a:endParaRPr lang="en-GB"/>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
        <p:nvSpPr>
          <p:cNvPr id="9" name="Platshållare för bild 8"/>
          <p:cNvSpPr>
            <a:spLocks noGrp="1"/>
          </p:cNvSpPr>
          <p:nvPr>
            <p:ph type="pic" sz="quarter" idx="13"/>
          </p:nvPr>
        </p:nvSpPr>
        <p:spPr>
          <a:xfrm>
            <a:off x="7858885" y="1980803"/>
            <a:ext cx="2882140" cy="2882206"/>
          </a:xfrm>
        </p:spPr>
        <p:txBody>
          <a:bodyPr/>
          <a:lstStyle/>
          <a:p>
            <a:r>
              <a:rPr lang="sv-SE"/>
              <a:t>Klicka på ikonen för att lägga till en bild</a:t>
            </a:r>
            <a:endParaRPr lang="sv-SE" dirty="0"/>
          </a:p>
        </p:txBody>
      </p:sp>
      <p:sp>
        <p:nvSpPr>
          <p:cNvPr id="8" name="Platshållare för bild 8"/>
          <p:cNvSpPr>
            <a:spLocks noGrp="1"/>
          </p:cNvSpPr>
          <p:nvPr>
            <p:ph type="pic" sz="quarter" idx="14"/>
          </p:nvPr>
        </p:nvSpPr>
        <p:spPr>
          <a:xfrm>
            <a:off x="1450976" y="1980803"/>
            <a:ext cx="2882140" cy="2882206"/>
          </a:xfrm>
        </p:spPr>
        <p:txBody>
          <a:bodyPr/>
          <a:lstStyle/>
          <a:p>
            <a:r>
              <a:rPr lang="sv-SE"/>
              <a:t>Klicka på ikonen för att lägga till en bild</a:t>
            </a:r>
            <a:endParaRPr lang="sv-SE" dirty="0"/>
          </a:p>
        </p:txBody>
      </p:sp>
      <p:sp>
        <p:nvSpPr>
          <p:cNvPr id="10" name="Platshållare för bild 8"/>
          <p:cNvSpPr>
            <a:spLocks noGrp="1"/>
          </p:cNvSpPr>
          <p:nvPr>
            <p:ph type="pic" sz="quarter" idx="15"/>
          </p:nvPr>
        </p:nvSpPr>
        <p:spPr>
          <a:xfrm>
            <a:off x="4654931" y="1980803"/>
            <a:ext cx="2882140" cy="2882206"/>
          </a:xfrm>
        </p:spPr>
        <p:txBody>
          <a:bodyPr/>
          <a:lstStyle/>
          <a:p>
            <a:r>
              <a:rPr lang="sv-SE"/>
              <a:t>Klicka på ikonen för att lägga till en bild</a:t>
            </a:r>
            <a:endParaRPr lang="sv-SE" dirty="0"/>
          </a:p>
        </p:txBody>
      </p:sp>
      <p:sp>
        <p:nvSpPr>
          <p:cNvPr id="4" name="Platshållare för text 3"/>
          <p:cNvSpPr>
            <a:spLocks noGrp="1"/>
          </p:cNvSpPr>
          <p:nvPr>
            <p:ph type="body" sz="quarter" idx="16"/>
          </p:nvPr>
        </p:nvSpPr>
        <p:spPr>
          <a:xfrm>
            <a:off x="1439863" y="5040000"/>
            <a:ext cx="2894012" cy="1147883"/>
          </a:xfrm>
        </p:spPr>
        <p:txBody>
          <a:bodyPr/>
          <a:lstStyle>
            <a:lvl1pPr marL="0" indent="0">
              <a:buNone/>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3"/>
          <p:cNvSpPr>
            <a:spLocks noGrp="1"/>
          </p:cNvSpPr>
          <p:nvPr>
            <p:ph type="body" sz="quarter" idx="17"/>
          </p:nvPr>
        </p:nvSpPr>
        <p:spPr>
          <a:xfrm>
            <a:off x="4648994" y="5040000"/>
            <a:ext cx="2894012" cy="1147884"/>
          </a:xfrm>
        </p:spPr>
        <p:txBody>
          <a:bodyPr/>
          <a:lstStyle>
            <a:lvl1pPr marL="0" indent="0">
              <a:buNone/>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text 3"/>
          <p:cNvSpPr>
            <a:spLocks noGrp="1"/>
          </p:cNvSpPr>
          <p:nvPr>
            <p:ph type="body" sz="quarter" idx="18"/>
          </p:nvPr>
        </p:nvSpPr>
        <p:spPr>
          <a:xfrm>
            <a:off x="7858125" y="5040000"/>
            <a:ext cx="2894012" cy="1153837"/>
          </a:xfrm>
        </p:spPr>
        <p:txBody>
          <a:bodyPr/>
          <a:lstStyle>
            <a:lvl1pPr marL="0" indent="0">
              <a:buNone/>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092657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bilder (run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5" name="Platshållare för datum 4"/>
          <p:cNvSpPr>
            <a:spLocks noGrp="1"/>
          </p:cNvSpPr>
          <p:nvPr>
            <p:ph type="dt" sz="half" idx="10"/>
          </p:nvPr>
        </p:nvSpPr>
        <p:spPr/>
        <p:txBody>
          <a:bodyPr/>
          <a:lstStyle/>
          <a:p>
            <a:fld id="{CC65B76A-6E9E-4212-A813-7C7074D27AEA}" type="datetimeFigureOut">
              <a:rPr lang="en-GB" smtClean="0"/>
              <a:t>05/03/2018</a:t>
            </a:fld>
            <a:endParaRPr lang="en-GB"/>
          </a:p>
        </p:txBody>
      </p:sp>
      <p:sp>
        <p:nvSpPr>
          <p:cNvPr id="6" name="Platshållare för sidfot 5"/>
          <p:cNvSpPr>
            <a:spLocks noGrp="1"/>
          </p:cNvSpPr>
          <p:nvPr>
            <p:ph type="ftr" sz="quarter" idx="11"/>
          </p:nvPr>
        </p:nvSpPr>
        <p:spPr/>
        <p:txBody>
          <a:bodyPr/>
          <a:lstStyle/>
          <a:p>
            <a:endParaRPr lang="en-GB"/>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
        <p:nvSpPr>
          <p:cNvPr id="9" name="Platshållare för bild 8"/>
          <p:cNvSpPr>
            <a:spLocks noGrp="1"/>
          </p:cNvSpPr>
          <p:nvPr>
            <p:ph type="pic" sz="quarter" idx="13"/>
          </p:nvPr>
        </p:nvSpPr>
        <p:spPr>
          <a:xfrm>
            <a:off x="7858885" y="1980000"/>
            <a:ext cx="2882140" cy="2882206"/>
          </a:xfrm>
          <a:prstGeom prst="ellipse">
            <a:avLst/>
          </a:prstGeom>
        </p:spPr>
        <p:txBody>
          <a:bodyPr/>
          <a:lstStyle/>
          <a:p>
            <a:r>
              <a:rPr lang="sv-SE"/>
              <a:t>Klicka på ikonen för att lägga till en bild</a:t>
            </a:r>
            <a:endParaRPr lang="sv-SE" dirty="0"/>
          </a:p>
        </p:txBody>
      </p:sp>
      <p:sp>
        <p:nvSpPr>
          <p:cNvPr id="8" name="Platshållare för bild 8"/>
          <p:cNvSpPr>
            <a:spLocks noGrp="1"/>
          </p:cNvSpPr>
          <p:nvPr>
            <p:ph type="pic" sz="quarter" idx="14"/>
          </p:nvPr>
        </p:nvSpPr>
        <p:spPr>
          <a:xfrm>
            <a:off x="1450976" y="1980000"/>
            <a:ext cx="2882140" cy="2882206"/>
          </a:xfrm>
          <a:prstGeom prst="ellipse">
            <a:avLst/>
          </a:prstGeom>
        </p:spPr>
        <p:txBody>
          <a:bodyPr/>
          <a:lstStyle/>
          <a:p>
            <a:r>
              <a:rPr lang="sv-SE"/>
              <a:t>Klicka på ikonen för att lägga till en bild</a:t>
            </a:r>
            <a:endParaRPr lang="sv-SE" dirty="0"/>
          </a:p>
        </p:txBody>
      </p:sp>
      <p:sp>
        <p:nvSpPr>
          <p:cNvPr id="10" name="Platshållare för bild 8"/>
          <p:cNvSpPr>
            <a:spLocks noGrp="1"/>
          </p:cNvSpPr>
          <p:nvPr>
            <p:ph type="pic" sz="quarter" idx="15"/>
          </p:nvPr>
        </p:nvSpPr>
        <p:spPr>
          <a:xfrm>
            <a:off x="4654931" y="1980000"/>
            <a:ext cx="2882140" cy="2882206"/>
          </a:xfrm>
          <a:prstGeom prst="ellipse">
            <a:avLst/>
          </a:prstGeom>
        </p:spPr>
        <p:txBody>
          <a:bodyPr/>
          <a:lstStyle/>
          <a:p>
            <a:r>
              <a:rPr lang="sv-SE"/>
              <a:t>Klicka på ikonen för att lägga till en bild</a:t>
            </a:r>
            <a:endParaRPr lang="sv-SE" dirty="0"/>
          </a:p>
        </p:txBody>
      </p:sp>
      <p:sp>
        <p:nvSpPr>
          <p:cNvPr id="4" name="Platshållare för text 3"/>
          <p:cNvSpPr>
            <a:spLocks noGrp="1"/>
          </p:cNvSpPr>
          <p:nvPr>
            <p:ph type="body" sz="quarter" idx="16"/>
          </p:nvPr>
        </p:nvSpPr>
        <p:spPr>
          <a:xfrm>
            <a:off x="1439863" y="5040000"/>
            <a:ext cx="2894012" cy="1365250"/>
          </a:xfrm>
        </p:spPr>
        <p:txBody>
          <a:bodyPr/>
          <a:lstStyle>
            <a:lvl1pPr marL="0" indent="0" algn="ctr">
              <a:buNone/>
              <a:defRPr/>
            </a:lvl1pPr>
            <a:lvl2pPr algn="ctr">
              <a:defRPr/>
            </a:lvl2pPr>
            <a:lvl3pPr algn="ctr">
              <a:defRPr/>
            </a:lvl3pPr>
            <a:lvl4pPr algn="ctr">
              <a:defRPr/>
            </a:lvl4pPr>
            <a:lvl5pPr algn="ct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3"/>
          <p:cNvSpPr>
            <a:spLocks noGrp="1"/>
          </p:cNvSpPr>
          <p:nvPr>
            <p:ph type="body" sz="quarter" idx="17"/>
          </p:nvPr>
        </p:nvSpPr>
        <p:spPr>
          <a:xfrm>
            <a:off x="4648994" y="5040000"/>
            <a:ext cx="2894012" cy="1365250"/>
          </a:xfrm>
        </p:spPr>
        <p:txBody>
          <a:bodyPr/>
          <a:lstStyle>
            <a:lvl1pPr marL="0" indent="0" algn="ctr">
              <a:buNone/>
              <a:defRPr/>
            </a:lvl1pPr>
            <a:lvl2pPr algn="ctr">
              <a:defRPr/>
            </a:lvl2pPr>
            <a:lvl3pPr algn="ctr">
              <a:defRPr/>
            </a:lvl3pPr>
            <a:lvl4pPr algn="ctr">
              <a:defRPr/>
            </a:lvl4pPr>
            <a:lvl5pPr algn="ct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text 3"/>
          <p:cNvSpPr>
            <a:spLocks noGrp="1"/>
          </p:cNvSpPr>
          <p:nvPr>
            <p:ph type="body" sz="quarter" idx="18"/>
          </p:nvPr>
        </p:nvSpPr>
        <p:spPr>
          <a:xfrm>
            <a:off x="7858125" y="5040000"/>
            <a:ext cx="2894012" cy="1365250"/>
          </a:xfrm>
        </p:spPr>
        <p:txBody>
          <a:bodyPr/>
          <a:lstStyle>
            <a:lvl1pPr marL="0" indent="0" algn="ctr">
              <a:buNone/>
              <a:defRPr/>
            </a:lvl1pPr>
            <a:lvl2pPr algn="ctr">
              <a:defRPr/>
            </a:lvl2pPr>
            <a:lvl3pPr algn="ctr">
              <a:defRPr/>
            </a:lvl3pPr>
            <a:lvl4pPr algn="ctr">
              <a:defRPr/>
            </a:lvl4pPr>
            <a:lvl5pPr algn="ct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05694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vdelar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fld id="{CC65B76A-6E9E-4212-A813-7C7074D27AEA}" type="datetimeFigureOut">
              <a:rPr lang="en-GB" smtClean="0"/>
              <a:t>05/03/2018</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
        <p:nvSpPr>
          <p:cNvPr id="15" name="Platshållare för bild 14"/>
          <p:cNvSpPr>
            <a:spLocks noGrp="1"/>
          </p:cNvSpPr>
          <p:nvPr>
            <p:ph type="pic" sz="quarter" idx="14"/>
          </p:nvPr>
        </p:nvSpPr>
        <p:spPr>
          <a:xfrm>
            <a:off x="1443037" y="1980000"/>
            <a:ext cx="2520000" cy="2520000"/>
          </a:xfrm>
          <a:solidFill>
            <a:srgbClr val="AFB6BD"/>
          </a:solidFill>
        </p:spPr>
        <p:txBody>
          <a:bodyPr/>
          <a:lstStyle/>
          <a:p>
            <a:r>
              <a:rPr lang="sv-SE"/>
              <a:t>Klicka på ikonen för att lägga till en bild</a:t>
            </a:r>
          </a:p>
        </p:txBody>
      </p:sp>
      <p:sp>
        <p:nvSpPr>
          <p:cNvPr id="16" name="Platshållare för bild 14"/>
          <p:cNvSpPr>
            <a:spLocks noGrp="1"/>
          </p:cNvSpPr>
          <p:nvPr>
            <p:ph type="pic" sz="quarter" idx="15"/>
          </p:nvPr>
        </p:nvSpPr>
        <p:spPr>
          <a:xfrm>
            <a:off x="8221025" y="3348000"/>
            <a:ext cx="2520000" cy="2520000"/>
          </a:xfrm>
          <a:solidFill>
            <a:srgbClr val="5AC1D0"/>
          </a:solidFill>
        </p:spPr>
        <p:txBody>
          <a:bodyPr/>
          <a:lstStyle/>
          <a:p>
            <a:r>
              <a:rPr lang="sv-SE"/>
              <a:t>Klicka på ikonen för att lägga till en bild</a:t>
            </a:r>
            <a:endParaRPr lang="sv-SE" dirty="0"/>
          </a:p>
        </p:txBody>
      </p:sp>
      <p:sp>
        <p:nvSpPr>
          <p:cNvPr id="17" name="Platshållare för bild 14"/>
          <p:cNvSpPr>
            <a:spLocks noGrp="1"/>
          </p:cNvSpPr>
          <p:nvPr>
            <p:ph type="pic" sz="quarter" idx="16"/>
          </p:nvPr>
        </p:nvSpPr>
        <p:spPr>
          <a:xfrm>
            <a:off x="4159519" y="4716844"/>
            <a:ext cx="2520000" cy="1152000"/>
          </a:xfrm>
          <a:solidFill>
            <a:schemeClr val="accent2"/>
          </a:solidFill>
        </p:spPr>
        <p:txBody>
          <a:bodyPr/>
          <a:lstStyle/>
          <a:p>
            <a:r>
              <a:rPr lang="sv-SE"/>
              <a:t>Klicka på ikonen för att lägga till en bild</a:t>
            </a:r>
            <a:endParaRPr lang="sv-SE" dirty="0"/>
          </a:p>
        </p:txBody>
      </p:sp>
      <p:sp>
        <p:nvSpPr>
          <p:cNvPr id="18" name="Platshållare för bild 14"/>
          <p:cNvSpPr>
            <a:spLocks noGrp="1"/>
          </p:cNvSpPr>
          <p:nvPr>
            <p:ph type="pic" sz="quarter" idx="17"/>
          </p:nvPr>
        </p:nvSpPr>
        <p:spPr>
          <a:xfrm>
            <a:off x="5516031" y="1980000"/>
            <a:ext cx="2520000" cy="1152000"/>
          </a:xfrm>
          <a:solidFill>
            <a:schemeClr val="accent5"/>
          </a:solidFill>
        </p:spPr>
        <p:txBody>
          <a:bodyPr/>
          <a:lstStyle/>
          <a:p>
            <a:r>
              <a:rPr lang="sv-SE"/>
              <a:t>Klicka på ikonen för att lägga till en bild</a:t>
            </a:r>
            <a:endParaRPr lang="sv-SE" dirty="0"/>
          </a:p>
        </p:txBody>
      </p:sp>
      <p:sp>
        <p:nvSpPr>
          <p:cNvPr id="20" name="Platshållare för text 19"/>
          <p:cNvSpPr>
            <a:spLocks noGrp="1"/>
          </p:cNvSpPr>
          <p:nvPr>
            <p:ph type="body" sz="quarter" idx="18"/>
          </p:nvPr>
        </p:nvSpPr>
        <p:spPr>
          <a:xfrm>
            <a:off x="4163534" y="1980000"/>
            <a:ext cx="1152000" cy="1152525"/>
          </a:xfrm>
          <a:solidFill>
            <a:schemeClr val="accent4"/>
          </a:solidFill>
        </p:spPr>
        <p:txBody>
          <a:bodyPr lIns="72000" tIns="72000"/>
          <a:lstStyle>
            <a:lvl1pPr marL="0" indent="0">
              <a:lnSpc>
                <a:spcPct val="100000"/>
              </a:lnSpc>
              <a:spcBef>
                <a:spcPts val="0"/>
              </a:spcBef>
              <a:spcAft>
                <a:spcPts val="0"/>
              </a:spcAft>
              <a:buNone/>
              <a:defRPr>
                <a:solidFill>
                  <a:schemeClr val="bg1"/>
                </a:solidFill>
              </a:defRPr>
            </a:lvl1pPr>
          </a:lstStyle>
          <a:p>
            <a:pPr lvl="0"/>
            <a:r>
              <a:rPr lang="sv-SE"/>
              <a:t>Klicka här för att ändra format på bakgrundstexten</a:t>
            </a:r>
          </a:p>
        </p:txBody>
      </p:sp>
      <p:sp>
        <p:nvSpPr>
          <p:cNvPr id="21" name="Platshållare för text 19"/>
          <p:cNvSpPr>
            <a:spLocks noGrp="1"/>
          </p:cNvSpPr>
          <p:nvPr>
            <p:ph type="body" sz="quarter" idx="19"/>
          </p:nvPr>
        </p:nvSpPr>
        <p:spPr>
          <a:xfrm>
            <a:off x="8236528" y="1980000"/>
            <a:ext cx="1152000" cy="1152525"/>
          </a:xfrm>
          <a:solidFill>
            <a:srgbClr val="E9530E"/>
          </a:solidFill>
        </p:spPr>
        <p:txBody>
          <a:bodyPr lIns="72000" tIns="72000"/>
          <a:lstStyle>
            <a:lvl1pPr marL="0" indent="0">
              <a:lnSpc>
                <a:spcPct val="100000"/>
              </a:lnSpc>
              <a:spcBef>
                <a:spcPts val="0"/>
              </a:spcBef>
              <a:spcAft>
                <a:spcPts val="0"/>
              </a:spcAft>
              <a:buNone/>
              <a:defRPr>
                <a:solidFill>
                  <a:schemeClr val="bg1"/>
                </a:solidFill>
              </a:defRPr>
            </a:lvl1pPr>
          </a:lstStyle>
          <a:p>
            <a:pPr lvl="0"/>
            <a:r>
              <a:rPr lang="sv-SE"/>
              <a:t>Klicka här för att ändra format på bakgrundstexten</a:t>
            </a:r>
          </a:p>
        </p:txBody>
      </p:sp>
      <p:sp>
        <p:nvSpPr>
          <p:cNvPr id="22" name="Platshållare för text 19"/>
          <p:cNvSpPr>
            <a:spLocks noGrp="1"/>
          </p:cNvSpPr>
          <p:nvPr>
            <p:ph type="body" sz="quarter" idx="20"/>
          </p:nvPr>
        </p:nvSpPr>
        <p:spPr>
          <a:xfrm>
            <a:off x="9589025" y="1980000"/>
            <a:ext cx="1152000" cy="1152525"/>
          </a:xfrm>
          <a:solidFill>
            <a:schemeClr val="accent1"/>
          </a:solidFill>
        </p:spPr>
        <p:txBody>
          <a:bodyPr lIns="72000" tIns="72000"/>
          <a:lstStyle>
            <a:lvl1pPr marL="0" indent="0">
              <a:lnSpc>
                <a:spcPct val="100000"/>
              </a:lnSpc>
              <a:spcBef>
                <a:spcPts val="0"/>
              </a:spcBef>
              <a:spcAft>
                <a:spcPts val="0"/>
              </a:spcAft>
              <a:buNone/>
              <a:defRPr>
                <a:solidFill>
                  <a:schemeClr val="bg1"/>
                </a:solidFill>
              </a:defRPr>
            </a:lvl1pPr>
          </a:lstStyle>
          <a:p>
            <a:pPr lvl="0"/>
            <a:r>
              <a:rPr lang="sv-SE"/>
              <a:t>Klicka här för att ändra format på bakgrundstexten</a:t>
            </a:r>
          </a:p>
        </p:txBody>
      </p:sp>
      <p:sp>
        <p:nvSpPr>
          <p:cNvPr id="23" name="Platshållare för text 19"/>
          <p:cNvSpPr>
            <a:spLocks noGrp="1"/>
          </p:cNvSpPr>
          <p:nvPr>
            <p:ph type="body" sz="quarter" idx="21"/>
          </p:nvPr>
        </p:nvSpPr>
        <p:spPr>
          <a:xfrm>
            <a:off x="1451925" y="4716844"/>
            <a:ext cx="2520000" cy="1152525"/>
          </a:xfrm>
          <a:solidFill>
            <a:srgbClr val="5AC1D0"/>
          </a:solidFill>
        </p:spPr>
        <p:txBody>
          <a:bodyPr lIns="72000" tIns="72000"/>
          <a:lstStyle>
            <a:lvl1pPr marL="0" indent="0">
              <a:lnSpc>
                <a:spcPct val="100000"/>
              </a:lnSpc>
              <a:spcBef>
                <a:spcPts val="0"/>
              </a:spcBef>
              <a:spcAft>
                <a:spcPts val="0"/>
              </a:spcAft>
              <a:buNone/>
              <a:defRPr>
                <a:solidFill>
                  <a:schemeClr val="bg1"/>
                </a:solidFill>
              </a:defRPr>
            </a:lvl1pPr>
          </a:lstStyle>
          <a:p>
            <a:pPr lvl="0"/>
            <a:r>
              <a:rPr lang="sv-SE"/>
              <a:t>Klicka här för att ändra format på bakgrundstexten</a:t>
            </a:r>
          </a:p>
        </p:txBody>
      </p:sp>
      <p:sp>
        <p:nvSpPr>
          <p:cNvPr id="26" name="Platshållare för text 19"/>
          <p:cNvSpPr>
            <a:spLocks noGrp="1"/>
          </p:cNvSpPr>
          <p:nvPr>
            <p:ph type="body" sz="quarter" idx="22"/>
          </p:nvPr>
        </p:nvSpPr>
        <p:spPr>
          <a:xfrm>
            <a:off x="6884031" y="4716581"/>
            <a:ext cx="1152000" cy="1152525"/>
          </a:xfrm>
          <a:solidFill>
            <a:schemeClr val="accent1">
              <a:lumMod val="20000"/>
              <a:lumOff val="80000"/>
            </a:schemeClr>
          </a:solidFill>
        </p:spPr>
        <p:txBody>
          <a:bodyPr lIns="72000" tIns="72000"/>
          <a:lstStyle>
            <a:lvl1pPr marL="0" indent="0">
              <a:lnSpc>
                <a:spcPct val="100000"/>
              </a:lnSpc>
              <a:spcBef>
                <a:spcPts val="0"/>
              </a:spcBef>
              <a:spcAft>
                <a:spcPts val="0"/>
              </a:spcAft>
              <a:buNone/>
              <a:defRPr>
                <a:solidFill>
                  <a:schemeClr val="tx1"/>
                </a:solidFill>
              </a:defRPr>
            </a:lvl1pPr>
          </a:lstStyle>
          <a:p>
            <a:pPr lvl="0"/>
            <a:r>
              <a:rPr lang="sv-SE"/>
              <a:t>Klicka här för att ändra format på bakgrundstexten</a:t>
            </a:r>
          </a:p>
        </p:txBody>
      </p:sp>
      <p:sp>
        <p:nvSpPr>
          <p:cNvPr id="27" name="Platshållare för text 19"/>
          <p:cNvSpPr>
            <a:spLocks noGrp="1"/>
          </p:cNvSpPr>
          <p:nvPr>
            <p:ph type="body" sz="quarter" idx="23"/>
          </p:nvPr>
        </p:nvSpPr>
        <p:spPr>
          <a:xfrm>
            <a:off x="6884031" y="3348000"/>
            <a:ext cx="1152000" cy="1152525"/>
          </a:xfrm>
          <a:solidFill>
            <a:srgbClr val="ECEAE6"/>
          </a:solidFill>
        </p:spPr>
        <p:txBody>
          <a:bodyPr lIns="72000" tIns="72000"/>
          <a:lstStyle>
            <a:lvl1pPr marL="0" indent="0">
              <a:lnSpc>
                <a:spcPct val="100000"/>
              </a:lnSpc>
              <a:spcBef>
                <a:spcPts val="0"/>
              </a:spcBef>
              <a:spcAft>
                <a:spcPts val="0"/>
              </a:spcAft>
              <a:buNone/>
              <a:defRPr>
                <a:solidFill>
                  <a:schemeClr val="tx1"/>
                </a:solidFill>
              </a:defRPr>
            </a:lvl1pPr>
          </a:lstStyle>
          <a:p>
            <a:pPr lvl="0"/>
            <a:r>
              <a:rPr lang="sv-SE"/>
              <a:t>Klicka här för att ändra format på bakgrundstexten</a:t>
            </a:r>
          </a:p>
        </p:txBody>
      </p:sp>
      <p:sp>
        <p:nvSpPr>
          <p:cNvPr id="29" name="Platshållare för text 19"/>
          <p:cNvSpPr>
            <a:spLocks noGrp="1"/>
          </p:cNvSpPr>
          <p:nvPr>
            <p:ph type="body" sz="quarter" idx="25"/>
          </p:nvPr>
        </p:nvSpPr>
        <p:spPr>
          <a:xfrm>
            <a:off x="4139999" y="3348000"/>
            <a:ext cx="2539519" cy="1152525"/>
          </a:xfrm>
          <a:solidFill>
            <a:srgbClr val="AFB6BD"/>
          </a:solidFill>
        </p:spPr>
        <p:txBody>
          <a:bodyPr lIns="72000" tIns="72000"/>
          <a:lstStyle>
            <a:lvl1pPr marL="0" indent="0">
              <a:lnSpc>
                <a:spcPct val="100000"/>
              </a:lnSpc>
              <a:spcBef>
                <a:spcPts val="0"/>
              </a:spcBef>
              <a:spcAft>
                <a:spcPts val="0"/>
              </a:spcAft>
              <a:buNone/>
              <a:defRPr>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771430586"/>
      </p:ext>
    </p:extLst>
  </p:cSld>
  <p:clrMapOvr>
    <a:masterClrMapping/>
  </p:clrMapOvr>
  <p:extLst mod="1">
    <p:ext uri="{DCECCB84-F9BA-43D5-87BE-67443E8EF086}">
      <p15:sldGuideLst xmlns:p15="http://schemas.microsoft.com/office/powerpoint/2012/main">
        <p15:guide id="1" pos="250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or 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0" y="0"/>
            <a:ext cx="12195175"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1033125 w 12192000"/>
              <a:gd name="connsiteY1" fmla="*/ 3175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6350 h 6864350"/>
              <a:gd name="connsiteX1" fmla="*/ 11033125 w 12192000"/>
              <a:gd name="connsiteY1" fmla="*/ 9525 h 6864350"/>
              <a:gd name="connsiteX2" fmla="*/ 11823700 w 12192000"/>
              <a:gd name="connsiteY2" fmla="*/ 0 h 6864350"/>
              <a:gd name="connsiteX3" fmla="*/ 12192000 w 12192000"/>
              <a:gd name="connsiteY3" fmla="*/ 6350 h 6864350"/>
              <a:gd name="connsiteX4" fmla="*/ 12192000 w 12192000"/>
              <a:gd name="connsiteY4" fmla="*/ 6864350 h 6864350"/>
              <a:gd name="connsiteX5" fmla="*/ 0 w 12192000"/>
              <a:gd name="connsiteY5" fmla="*/ 6864350 h 6864350"/>
              <a:gd name="connsiteX6" fmla="*/ 0 w 12192000"/>
              <a:gd name="connsiteY6" fmla="*/ 6350 h 6864350"/>
              <a:gd name="connsiteX0" fmla="*/ 0 w 12192000"/>
              <a:gd name="connsiteY0" fmla="*/ 0 h 6858000"/>
              <a:gd name="connsiteX1" fmla="*/ 11033125 w 12192000"/>
              <a:gd name="connsiteY1" fmla="*/ 3175 h 6858000"/>
              <a:gd name="connsiteX2" fmla="*/ 11817350 w 12192000"/>
              <a:gd name="connsiteY2" fmla="*/ 0 h 6858000"/>
              <a:gd name="connsiteX3" fmla="*/ 12192000 w 12192000"/>
              <a:gd name="connsiteY3" fmla="*/ 0 h 6858000"/>
              <a:gd name="connsiteX4" fmla="*/ 12192000 w 12192000"/>
              <a:gd name="connsiteY4" fmla="*/ 6858000 h 6858000"/>
              <a:gd name="connsiteX5" fmla="*/ 0 w 12192000"/>
              <a:gd name="connsiteY5" fmla="*/ 6858000 h 6858000"/>
              <a:gd name="connsiteX6" fmla="*/ 0 w 12192000"/>
              <a:gd name="connsiteY6" fmla="*/ 0 h 6858000"/>
              <a:gd name="connsiteX0" fmla="*/ 0 w 12192000"/>
              <a:gd name="connsiteY0" fmla="*/ 0 h 6858000"/>
              <a:gd name="connsiteX1" fmla="*/ 11033125 w 12192000"/>
              <a:gd name="connsiteY1" fmla="*/ 3175 h 6858000"/>
              <a:gd name="connsiteX2" fmla="*/ 11052175 w 12192000"/>
              <a:gd name="connsiteY2" fmla="*/ 1536700 h 6858000"/>
              <a:gd name="connsiteX3" fmla="*/ 12192000 w 12192000"/>
              <a:gd name="connsiteY3" fmla="*/ 0 h 6858000"/>
              <a:gd name="connsiteX4" fmla="*/ 12192000 w 12192000"/>
              <a:gd name="connsiteY4" fmla="*/ 6858000 h 6858000"/>
              <a:gd name="connsiteX5" fmla="*/ 0 w 12192000"/>
              <a:gd name="connsiteY5" fmla="*/ 6858000 h 6858000"/>
              <a:gd name="connsiteX6" fmla="*/ 0 w 12192000"/>
              <a:gd name="connsiteY6" fmla="*/ 0 h 6858000"/>
              <a:gd name="connsiteX0" fmla="*/ 0 w 12192000"/>
              <a:gd name="connsiteY0" fmla="*/ 0 h 6858000"/>
              <a:gd name="connsiteX1" fmla="*/ 11042650 w 12192000"/>
              <a:gd name="connsiteY1" fmla="*/ 3175 h 6858000"/>
              <a:gd name="connsiteX2" fmla="*/ 11052175 w 12192000"/>
              <a:gd name="connsiteY2" fmla="*/ 1536700 h 6858000"/>
              <a:gd name="connsiteX3" fmla="*/ 12192000 w 12192000"/>
              <a:gd name="connsiteY3" fmla="*/ 0 h 6858000"/>
              <a:gd name="connsiteX4" fmla="*/ 12192000 w 12192000"/>
              <a:gd name="connsiteY4" fmla="*/ 6858000 h 6858000"/>
              <a:gd name="connsiteX5" fmla="*/ 0 w 12192000"/>
              <a:gd name="connsiteY5" fmla="*/ 6858000 h 6858000"/>
              <a:gd name="connsiteX6" fmla="*/ 0 w 12192000"/>
              <a:gd name="connsiteY6" fmla="*/ 0 h 6858000"/>
              <a:gd name="connsiteX0" fmla="*/ 0 w 12192000"/>
              <a:gd name="connsiteY0" fmla="*/ 0 h 6858000"/>
              <a:gd name="connsiteX1" fmla="*/ 11042650 w 12192000"/>
              <a:gd name="connsiteY1" fmla="*/ 3175 h 6858000"/>
              <a:gd name="connsiteX2" fmla="*/ 11052175 w 12192000"/>
              <a:gd name="connsiteY2" fmla="*/ 1536700 h 6858000"/>
              <a:gd name="connsiteX3" fmla="*/ 12192000 w 12192000"/>
              <a:gd name="connsiteY3" fmla="*/ 0 h 6858000"/>
              <a:gd name="connsiteX4" fmla="*/ 12192000 w 12192000"/>
              <a:gd name="connsiteY4" fmla="*/ 6858000 h 6858000"/>
              <a:gd name="connsiteX5" fmla="*/ 0 w 12192000"/>
              <a:gd name="connsiteY5" fmla="*/ 6858000 h 6858000"/>
              <a:gd name="connsiteX6" fmla="*/ 0 w 12192000"/>
              <a:gd name="connsiteY6" fmla="*/ 0 h 6858000"/>
              <a:gd name="connsiteX0" fmla="*/ 0 w 12192000"/>
              <a:gd name="connsiteY0" fmla="*/ 0 h 6858000"/>
              <a:gd name="connsiteX1" fmla="*/ 11042650 w 12192000"/>
              <a:gd name="connsiteY1" fmla="*/ 3175 h 6858000"/>
              <a:gd name="connsiteX2" fmla="*/ 11055350 w 12192000"/>
              <a:gd name="connsiteY2" fmla="*/ 1530350 h 6858000"/>
              <a:gd name="connsiteX3" fmla="*/ 12192000 w 12192000"/>
              <a:gd name="connsiteY3" fmla="*/ 0 h 6858000"/>
              <a:gd name="connsiteX4" fmla="*/ 12192000 w 12192000"/>
              <a:gd name="connsiteY4" fmla="*/ 6858000 h 6858000"/>
              <a:gd name="connsiteX5" fmla="*/ 0 w 12192000"/>
              <a:gd name="connsiteY5" fmla="*/ 6858000 h 6858000"/>
              <a:gd name="connsiteX6" fmla="*/ 0 w 12192000"/>
              <a:gd name="connsiteY6" fmla="*/ 0 h 6858000"/>
              <a:gd name="connsiteX0" fmla="*/ 0 w 12195175"/>
              <a:gd name="connsiteY0" fmla="*/ 0 h 6858000"/>
              <a:gd name="connsiteX1" fmla="*/ 11042650 w 12195175"/>
              <a:gd name="connsiteY1" fmla="*/ 3175 h 6858000"/>
              <a:gd name="connsiteX2" fmla="*/ 11055350 w 12195175"/>
              <a:gd name="connsiteY2" fmla="*/ 1530350 h 6858000"/>
              <a:gd name="connsiteX3" fmla="*/ 12195175 w 12195175"/>
              <a:gd name="connsiteY3" fmla="*/ 1549400 h 6858000"/>
              <a:gd name="connsiteX4" fmla="*/ 12192000 w 12195175"/>
              <a:gd name="connsiteY4" fmla="*/ 6858000 h 6858000"/>
              <a:gd name="connsiteX5" fmla="*/ 0 w 12195175"/>
              <a:gd name="connsiteY5" fmla="*/ 6858000 h 6858000"/>
              <a:gd name="connsiteX6" fmla="*/ 0 w 12195175"/>
              <a:gd name="connsiteY6" fmla="*/ 0 h 6858000"/>
              <a:gd name="connsiteX0" fmla="*/ 0 w 12195175"/>
              <a:gd name="connsiteY0" fmla="*/ 0 h 6858000"/>
              <a:gd name="connsiteX1" fmla="*/ 11042650 w 12195175"/>
              <a:gd name="connsiteY1" fmla="*/ 3175 h 6858000"/>
              <a:gd name="connsiteX2" fmla="*/ 11055350 w 12195175"/>
              <a:gd name="connsiteY2" fmla="*/ 1530350 h 6858000"/>
              <a:gd name="connsiteX3" fmla="*/ 11912600 w 12195175"/>
              <a:gd name="connsiteY3" fmla="*/ 1549400 h 6858000"/>
              <a:gd name="connsiteX4" fmla="*/ 12195175 w 12195175"/>
              <a:gd name="connsiteY4" fmla="*/ 1549400 h 6858000"/>
              <a:gd name="connsiteX5" fmla="*/ 12192000 w 12195175"/>
              <a:gd name="connsiteY5" fmla="*/ 6858000 h 6858000"/>
              <a:gd name="connsiteX6" fmla="*/ 0 w 12195175"/>
              <a:gd name="connsiteY6" fmla="*/ 6858000 h 6858000"/>
              <a:gd name="connsiteX7" fmla="*/ 0 w 12195175"/>
              <a:gd name="connsiteY7" fmla="*/ 0 h 6858000"/>
              <a:gd name="connsiteX0" fmla="*/ 0 w 12195175"/>
              <a:gd name="connsiteY0" fmla="*/ 0 h 6858000"/>
              <a:gd name="connsiteX1" fmla="*/ 11042650 w 12195175"/>
              <a:gd name="connsiteY1" fmla="*/ 3175 h 6858000"/>
              <a:gd name="connsiteX2" fmla="*/ 11055350 w 12195175"/>
              <a:gd name="connsiteY2" fmla="*/ 1530350 h 6858000"/>
              <a:gd name="connsiteX3" fmla="*/ 11823700 w 12195175"/>
              <a:gd name="connsiteY3" fmla="*/ 1552575 h 6858000"/>
              <a:gd name="connsiteX4" fmla="*/ 12195175 w 12195175"/>
              <a:gd name="connsiteY4" fmla="*/ 1549400 h 6858000"/>
              <a:gd name="connsiteX5" fmla="*/ 12192000 w 12195175"/>
              <a:gd name="connsiteY5" fmla="*/ 6858000 h 6858000"/>
              <a:gd name="connsiteX6" fmla="*/ 0 w 12195175"/>
              <a:gd name="connsiteY6" fmla="*/ 6858000 h 6858000"/>
              <a:gd name="connsiteX7" fmla="*/ 0 w 12195175"/>
              <a:gd name="connsiteY7" fmla="*/ 0 h 6858000"/>
              <a:gd name="connsiteX0" fmla="*/ 0 w 12195175"/>
              <a:gd name="connsiteY0" fmla="*/ 0 h 6858000"/>
              <a:gd name="connsiteX1" fmla="*/ 11042650 w 12195175"/>
              <a:gd name="connsiteY1" fmla="*/ 3175 h 6858000"/>
              <a:gd name="connsiteX2" fmla="*/ 11055350 w 12195175"/>
              <a:gd name="connsiteY2" fmla="*/ 1530350 h 6858000"/>
              <a:gd name="connsiteX3" fmla="*/ 11823700 w 12195175"/>
              <a:gd name="connsiteY3" fmla="*/ 1536700 h 6858000"/>
              <a:gd name="connsiteX4" fmla="*/ 12195175 w 12195175"/>
              <a:gd name="connsiteY4" fmla="*/ 1549400 h 6858000"/>
              <a:gd name="connsiteX5" fmla="*/ 12192000 w 12195175"/>
              <a:gd name="connsiteY5" fmla="*/ 6858000 h 6858000"/>
              <a:gd name="connsiteX6" fmla="*/ 0 w 12195175"/>
              <a:gd name="connsiteY6" fmla="*/ 6858000 h 6858000"/>
              <a:gd name="connsiteX7" fmla="*/ 0 w 12195175"/>
              <a:gd name="connsiteY7" fmla="*/ 0 h 6858000"/>
              <a:gd name="connsiteX0" fmla="*/ 0 w 12195175"/>
              <a:gd name="connsiteY0" fmla="*/ 0 h 6858000"/>
              <a:gd name="connsiteX1" fmla="*/ 11042650 w 12195175"/>
              <a:gd name="connsiteY1" fmla="*/ 3175 h 6858000"/>
              <a:gd name="connsiteX2" fmla="*/ 11055350 w 12195175"/>
              <a:gd name="connsiteY2" fmla="*/ 1530350 h 6858000"/>
              <a:gd name="connsiteX3" fmla="*/ 11823700 w 12195175"/>
              <a:gd name="connsiteY3" fmla="*/ 1536700 h 6858000"/>
              <a:gd name="connsiteX4" fmla="*/ 12036425 w 12195175"/>
              <a:gd name="connsiteY4" fmla="*/ 1536700 h 6858000"/>
              <a:gd name="connsiteX5" fmla="*/ 12195175 w 12195175"/>
              <a:gd name="connsiteY5" fmla="*/ 1549400 h 6858000"/>
              <a:gd name="connsiteX6" fmla="*/ 12192000 w 12195175"/>
              <a:gd name="connsiteY6" fmla="*/ 6858000 h 6858000"/>
              <a:gd name="connsiteX7" fmla="*/ 0 w 12195175"/>
              <a:gd name="connsiteY7" fmla="*/ 6858000 h 6858000"/>
              <a:gd name="connsiteX8" fmla="*/ 0 w 12195175"/>
              <a:gd name="connsiteY8" fmla="*/ 0 h 6858000"/>
              <a:gd name="connsiteX0" fmla="*/ 0 w 12195175"/>
              <a:gd name="connsiteY0" fmla="*/ 0 h 6858000"/>
              <a:gd name="connsiteX1" fmla="*/ 11042650 w 12195175"/>
              <a:gd name="connsiteY1" fmla="*/ 3175 h 6858000"/>
              <a:gd name="connsiteX2" fmla="*/ 11055350 w 12195175"/>
              <a:gd name="connsiteY2" fmla="*/ 1530350 h 6858000"/>
              <a:gd name="connsiteX3" fmla="*/ 11823700 w 12195175"/>
              <a:gd name="connsiteY3" fmla="*/ 1536700 h 6858000"/>
              <a:gd name="connsiteX4" fmla="*/ 11817350 w 12195175"/>
              <a:gd name="connsiteY4" fmla="*/ 3175 h 6858000"/>
              <a:gd name="connsiteX5" fmla="*/ 12195175 w 12195175"/>
              <a:gd name="connsiteY5" fmla="*/ 1549400 h 6858000"/>
              <a:gd name="connsiteX6" fmla="*/ 12192000 w 12195175"/>
              <a:gd name="connsiteY6" fmla="*/ 6858000 h 6858000"/>
              <a:gd name="connsiteX7" fmla="*/ 0 w 12195175"/>
              <a:gd name="connsiteY7" fmla="*/ 6858000 h 6858000"/>
              <a:gd name="connsiteX8" fmla="*/ 0 w 12195175"/>
              <a:gd name="connsiteY8" fmla="*/ 0 h 6858000"/>
              <a:gd name="connsiteX0" fmla="*/ 0 w 12195175"/>
              <a:gd name="connsiteY0" fmla="*/ 0 h 6858000"/>
              <a:gd name="connsiteX1" fmla="*/ 11042650 w 12195175"/>
              <a:gd name="connsiteY1" fmla="*/ 3175 h 6858000"/>
              <a:gd name="connsiteX2" fmla="*/ 11055350 w 12195175"/>
              <a:gd name="connsiteY2" fmla="*/ 1530350 h 6858000"/>
              <a:gd name="connsiteX3" fmla="*/ 11823700 w 12195175"/>
              <a:gd name="connsiteY3" fmla="*/ 1536700 h 6858000"/>
              <a:gd name="connsiteX4" fmla="*/ 11817350 w 12195175"/>
              <a:gd name="connsiteY4" fmla="*/ 3175 h 6858000"/>
              <a:gd name="connsiteX5" fmla="*/ 11979275 w 12195175"/>
              <a:gd name="connsiteY5" fmla="*/ 657225 h 6858000"/>
              <a:gd name="connsiteX6" fmla="*/ 12195175 w 12195175"/>
              <a:gd name="connsiteY6" fmla="*/ 1549400 h 6858000"/>
              <a:gd name="connsiteX7" fmla="*/ 12192000 w 12195175"/>
              <a:gd name="connsiteY7" fmla="*/ 6858000 h 6858000"/>
              <a:gd name="connsiteX8" fmla="*/ 0 w 12195175"/>
              <a:gd name="connsiteY8" fmla="*/ 6858000 h 6858000"/>
              <a:gd name="connsiteX9" fmla="*/ 0 w 12195175"/>
              <a:gd name="connsiteY9" fmla="*/ 0 h 6858000"/>
              <a:gd name="connsiteX0" fmla="*/ 0 w 12195175"/>
              <a:gd name="connsiteY0" fmla="*/ 0 h 6858000"/>
              <a:gd name="connsiteX1" fmla="*/ 11042650 w 12195175"/>
              <a:gd name="connsiteY1" fmla="*/ 3175 h 6858000"/>
              <a:gd name="connsiteX2" fmla="*/ 11055350 w 12195175"/>
              <a:gd name="connsiteY2" fmla="*/ 1530350 h 6858000"/>
              <a:gd name="connsiteX3" fmla="*/ 11823700 w 12195175"/>
              <a:gd name="connsiteY3" fmla="*/ 1536700 h 6858000"/>
              <a:gd name="connsiteX4" fmla="*/ 11817350 w 12195175"/>
              <a:gd name="connsiteY4" fmla="*/ 3175 h 6858000"/>
              <a:gd name="connsiteX5" fmla="*/ 12192000 w 12195175"/>
              <a:gd name="connsiteY5" fmla="*/ 3175 h 6858000"/>
              <a:gd name="connsiteX6" fmla="*/ 12195175 w 12195175"/>
              <a:gd name="connsiteY6" fmla="*/ 1549400 h 6858000"/>
              <a:gd name="connsiteX7" fmla="*/ 12192000 w 12195175"/>
              <a:gd name="connsiteY7" fmla="*/ 6858000 h 6858000"/>
              <a:gd name="connsiteX8" fmla="*/ 0 w 12195175"/>
              <a:gd name="connsiteY8" fmla="*/ 6858000 h 6858000"/>
              <a:gd name="connsiteX9" fmla="*/ 0 w 12195175"/>
              <a:gd name="connsiteY9" fmla="*/ 0 h 6858000"/>
              <a:gd name="connsiteX0" fmla="*/ 0 w 12195175"/>
              <a:gd name="connsiteY0" fmla="*/ 0 h 6858000"/>
              <a:gd name="connsiteX1" fmla="*/ 11055211 w 12195175"/>
              <a:gd name="connsiteY1" fmla="*/ 3175 h 6858000"/>
              <a:gd name="connsiteX2" fmla="*/ 11055350 w 12195175"/>
              <a:gd name="connsiteY2" fmla="*/ 1530350 h 6858000"/>
              <a:gd name="connsiteX3" fmla="*/ 11823700 w 12195175"/>
              <a:gd name="connsiteY3" fmla="*/ 1536700 h 6858000"/>
              <a:gd name="connsiteX4" fmla="*/ 11817350 w 12195175"/>
              <a:gd name="connsiteY4" fmla="*/ 3175 h 6858000"/>
              <a:gd name="connsiteX5" fmla="*/ 12192000 w 12195175"/>
              <a:gd name="connsiteY5" fmla="*/ 3175 h 6858000"/>
              <a:gd name="connsiteX6" fmla="*/ 12195175 w 12195175"/>
              <a:gd name="connsiteY6" fmla="*/ 1549400 h 6858000"/>
              <a:gd name="connsiteX7" fmla="*/ 12192000 w 12195175"/>
              <a:gd name="connsiteY7" fmla="*/ 6858000 h 6858000"/>
              <a:gd name="connsiteX8" fmla="*/ 0 w 12195175"/>
              <a:gd name="connsiteY8" fmla="*/ 6858000 h 6858000"/>
              <a:gd name="connsiteX9" fmla="*/ 0 w 12195175"/>
              <a:gd name="connsiteY9" fmla="*/ 0 h 6858000"/>
              <a:gd name="connsiteX0" fmla="*/ 0 w 12195175"/>
              <a:gd name="connsiteY0" fmla="*/ 0 h 6858000"/>
              <a:gd name="connsiteX1" fmla="*/ 11055211 w 12195175"/>
              <a:gd name="connsiteY1" fmla="*/ 3175 h 6858000"/>
              <a:gd name="connsiteX2" fmla="*/ 11055350 w 12195175"/>
              <a:gd name="connsiteY2" fmla="*/ 1530350 h 6858000"/>
              <a:gd name="connsiteX3" fmla="*/ 11823700 w 12195175"/>
              <a:gd name="connsiteY3" fmla="*/ 1536700 h 6858000"/>
              <a:gd name="connsiteX4" fmla="*/ 11804790 w 12195175"/>
              <a:gd name="connsiteY4" fmla="*/ 3175 h 6858000"/>
              <a:gd name="connsiteX5" fmla="*/ 12192000 w 12195175"/>
              <a:gd name="connsiteY5" fmla="*/ 3175 h 6858000"/>
              <a:gd name="connsiteX6" fmla="*/ 12195175 w 12195175"/>
              <a:gd name="connsiteY6" fmla="*/ 1549400 h 6858000"/>
              <a:gd name="connsiteX7" fmla="*/ 12192000 w 12195175"/>
              <a:gd name="connsiteY7" fmla="*/ 6858000 h 6858000"/>
              <a:gd name="connsiteX8" fmla="*/ 0 w 12195175"/>
              <a:gd name="connsiteY8" fmla="*/ 6858000 h 6858000"/>
              <a:gd name="connsiteX9" fmla="*/ 0 w 12195175"/>
              <a:gd name="connsiteY9" fmla="*/ 0 h 6858000"/>
              <a:gd name="connsiteX0" fmla="*/ 0 w 12195175"/>
              <a:gd name="connsiteY0" fmla="*/ 0 h 6858000"/>
              <a:gd name="connsiteX1" fmla="*/ 11055211 w 12195175"/>
              <a:gd name="connsiteY1" fmla="*/ 3175 h 6858000"/>
              <a:gd name="connsiteX2" fmla="*/ 11055350 w 12195175"/>
              <a:gd name="connsiteY2" fmla="*/ 1530350 h 6858000"/>
              <a:gd name="connsiteX3" fmla="*/ 11798579 w 12195175"/>
              <a:gd name="connsiteY3" fmla="*/ 1534188 h 6858000"/>
              <a:gd name="connsiteX4" fmla="*/ 11804790 w 12195175"/>
              <a:gd name="connsiteY4" fmla="*/ 3175 h 6858000"/>
              <a:gd name="connsiteX5" fmla="*/ 12192000 w 12195175"/>
              <a:gd name="connsiteY5" fmla="*/ 3175 h 6858000"/>
              <a:gd name="connsiteX6" fmla="*/ 12195175 w 12195175"/>
              <a:gd name="connsiteY6" fmla="*/ 1549400 h 6858000"/>
              <a:gd name="connsiteX7" fmla="*/ 12192000 w 12195175"/>
              <a:gd name="connsiteY7" fmla="*/ 6858000 h 6858000"/>
              <a:gd name="connsiteX8" fmla="*/ 0 w 12195175"/>
              <a:gd name="connsiteY8" fmla="*/ 6858000 h 6858000"/>
              <a:gd name="connsiteX9" fmla="*/ 0 w 12195175"/>
              <a:gd name="connsiteY9" fmla="*/ 0 h 6858000"/>
              <a:gd name="connsiteX0" fmla="*/ 0 w 12195175"/>
              <a:gd name="connsiteY0" fmla="*/ 0 h 6858000"/>
              <a:gd name="connsiteX1" fmla="*/ 11055211 w 12195175"/>
              <a:gd name="connsiteY1" fmla="*/ 3175 h 6858000"/>
              <a:gd name="connsiteX2" fmla="*/ 11055350 w 12195175"/>
              <a:gd name="connsiteY2" fmla="*/ 1530350 h 6858000"/>
              <a:gd name="connsiteX3" fmla="*/ 11808627 w 12195175"/>
              <a:gd name="connsiteY3" fmla="*/ 1534188 h 6858000"/>
              <a:gd name="connsiteX4" fmla="*/ 11804790 w 12195175"/>
              <a:gd name="connsiteY4" fmla="*/ 3175 h 6858000"/>
              <a:gd name="connsiteX5" fmla="*/ 12192000 w 12195175"/>
              <a:gd name="connsiteY5" fmla="*/ 3175 h 6858000"/>
              <a:gd name="connsiteX6" fmla="*/ 12195175 w 12195175"/>
              <a:gd name="connsiteY6" fmla="*/ 1549400 h 6858000"/>
              <a:gd name="connsiteX7" fmla="*/ 12192000 w 12195175"/>
              <a:gd name="connsiteY7" fmla="*/ 6858000 h 6858000"/>
              <a:gd name="connsiteX8" fmla="*/ 0 w 12195175"/>
              <a:gd name="connsiteY8" fmla="*/ 6858000 h 6858000"/>
              <a:gd name="connsiteX9" fmla="*/ 0 w 12195175"/>
              <a:gd name="connsiteY9" fmla="*/ 0 h 6858000"/>
              <a:gd name="connsiteX0" fmla="*/ 0 w 12195175"/>
              <a:gd name="connsiteY0" fmla="*/ 0 h 6858000"/>
              <a:gd name="connsiteX1" fmla="*/ 11055211 w 12195175"/>
              <a:gd name="connsiteY1" fmla="*/ 3175 h 6858000"/>
              <a:gd name="connsiteX2" fmla="*/ 11055350 w 12195175"/>
              <a:gd name="connsiteY2" fmla="*/ 1530350 h 6858000"/>
              <a:gd name="connsiteX3" fmla="*/ 11801091 w 12195175"/>
              <a:gd name="connsiteY3" fmla="*/ 1541724 h 6858000"/>
              <a:gd name="connsiteX4" fmla="*/ 11804790 w 12195175"/>
              <a:gd name="connsiteY4" fmla="*/ 3175 h 6858000"/>
              <a:gd name="connsiteX5" fmla="*/ 12192000 w 12195175"/>
              <a:gd name="connsiteY5" fmla="*/ 3175 h 6858000"/>
              <a:gd name="connsiteX6" fmla="*/ 12195175 w 12195175"/>
              <a:gd name="connsiteY6" fmla="*/ 1549400 h 6858000"/>
              <a:gd name="connsiteX7" fmla="*/ 12192000 w 12195175"/>
              <a:gd name="connsiteY7" fmla="*/ 6858000 h 6858000"/>
              <a:gd name="connsiteX8" fmla="*/ 0 w 12195175"/>
              <a:gd name="connsiteY8" fmla="*/ 6858000 h 6858000"/>
              <a:gd name="connsiteX9" fmla="*/ 0 w 12195175"/>
              <a:gd name="connsiteY9" fmla="*/ 0 h 6858000"/>
              <a:gd name="connsiteX0" fmla="*/ 0 w 12195175"/>
              <a:gd name="connsiteY0" fmla="*/ 0 h 6858000"/>
              <a:gd name="connsiteX1" fmla="*/ 11055211 w 12195175"/>
              <a:gd name="connsiteY1" fmla="*/ 3175 h 6858000"/>
              <a:gd name="connsiteX2" fmla="*/ 11055350 w 12195175"/>
              <a:gd name="connsiteY2" fmla="*/ 1530350 h 6858000"/>
              <a:gd name="connsiteX3" fmla="*/ 11798579 w 12195175"/>
              <a:gd name="connsiteY3" fmla="*/ 1531676 h 6858000"/>
              <a:gd name="connsiteX4" fmla="*/ 11804790 w 12195175"/>
              <a:gd name="connsiteY4" fmla="*/ 3175 h 6858000"/>
              <a:gd name="connsiteX5" fmla="*/ 12192000 w 12195175"/>
              <a:gd name="connsiteY5" fmla="*/ 3175 h 6858000"/>
              <a:gd name="connsiteX6" fmla="*/ 12195175 w 12195175"/>
              <a:gd name="connsiteY6" fmla="*/ 1549400 h 6858000"/>
              <a:gd name="connsiteX7" fmla="*/ 12192000 w 12195175"/>
              <a:gd name="connsiteY7" fmla="*/ 6858000 h 6858000"/>
              <a:gd name="connsiteX8" fmla="*/ 0 w 12195175"/>
              <a:gd name="connsiteY8" fmla="*/ 6858000 h 6858000"/>
              <a:gd name="connsiteX9" fmla="*/ 0 w 12195175"/>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5175" h="6858000">
                <a:moveTo>
                  <a:pt x="0" y="0"/>
                </a:moveTo>
                <a:lnTo>
                  <a:pt x="11055211" y="3175"/>
                </a:lnTo>
                <a:cubicBezTo>
                  <a:pt x="11055257" y="512233"/>
                  <a:pt x="11055304" y="1021292"/>
                  <a:pt x="11055350" y="1530350"/>
                </a:cubicBezTo>
                <a:lnTo>
                  <a:pt x="11798579" y="1531676"/>
                </a:lnTo>
                <a:cubicBezTo>
                  <a:pt x="11796462" y="1020501"/>
                  <a:pt x="11806907" y="514350"/>
                  <a:pt x="11804790" y="3175"/>
                </a:cubicBezTo>
                <a:lnTo>
                  <a:pt x="12192000" y="3175"/>
                </a:lnTo>
                <a:cubicBezTo>
                  <a:pt x="12193058" y="518583"/>
                  <a:pt x="12194117" y="1033992"/>
                  <a:pt x="12195175" y="1549400"/>
                </a:cubicBezTo>
                <a:cubicBezTo>
                  <a:pt x="12194117" y="3318933"/>
                  <a:pt x="12193058" y="5088467"/>
                  <a:pt x="12192000" y="6858000"/>
                </a:cubicBezTo>
                <a:lnTo>
                  <a:pt x="0" y="6858000"/>
                </a:lnTo>
                <a:lnTo>
                  <a:pt x="0" y="0"/>
                </a:lnTo>
                <a:close/>
              </a:path>
            </a:pathLst>
          </a:custGeom>
        </p:spPr>
        <p:txBody>
          <a:bodyPr/>
          <a:lstStyle/>
          <a:p>
            <a:r>
              <a:rPr lang="sv-SE"/>
              <a:t>Klicka på ikonen för att lägga till en bild</a:t>
            </a:r>
            <a:endParaRPr lang="sv-SE" dirty="0"/>
          </a:p>
        </p:txBody>
      </p:sp>
      <p:sp>
        <p:nvSpPr>
          <p:cNvPr id="2" name="Platshållare för datum 1"/>
          <p:cNvSpPr>
            <a:spLocks noGrp="1"/>
          </p:cNvSpPr>
          <p:nvPr>
            <p:ph type="dt" sz="half" idx="10"/>
          </p:nvPr>
        </p:nvSpPr>
        <p:spPr/>
        <p:txBody>
          <a:bodyPr/>
          <a:lstStyle/>
          <a:p>
            <a:fld id="{CC65B76A-6E9E-4212-A813-7C7074D27AEA}" type="datetimeFigureOut">
              <a:rPr lang="en-GB" smtClean="0"/>
              <a:t>05/03/2018</a:t>
            </a:fld>
            <a:endParaRPr lang="en-GB"/>
          </a:p>
        </p:txBody>
      </p:sp>
      <p:sp>
        <p:nvSpPr>
          <p:cNvPr id="3" name="Platshållare för sidfot 2"/>
          <p:cNvSpPr>
            <a:spLocks noGrp="1"/>
          </p:cNvSpPr>
          <p:nvPr>
            <p:ph type="ftr" sz="quarter" idx="11"/>
          </p:nvPr>
        </p:nvSpPr>
        <p:spPr/>
        <p:txBody>
          <a:bodyPr/>
          <a:lstStyle/>
          <a:p>
            <a:endParaRPr lang="en-GB"/>
          </a:p>
        </p:txBody>
      </p:sp>
      <p:sp>
        <p:nvSpPr>
          <p:cNvPr id="4" name="Platshållare för bildnummer 3"/>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99862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C65B76A-6E9E-4212-A813-7C7074D27AEA}" type="datetimeFigureOut">
              <a:rPr lang="en-GB" smtClean="0"/>
              <a:t>05/03/2018</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3173926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Öppen">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39" y="383383"/>
            <a:ext cx="6081713" cy="6081713"/>
          </a:xfrm>
          <a:prstGeom prst="rect">
            <a:avLst/>
          </a:prstGeom>
        </p:spPr>
      </p:pic>
      <p:sp>
        <p:nvSpPr>
          <p:cNvPr id="2" name="Rubrik 1"/>
          <p:cNvSpPr>
            <a:spLocks noGrp="1"/>
          </p:cNvSpPr>
          <p:nvPr>
            <p:ph type="ctrTitle"/>
          </p:nvPr>
        </p:nvSpPr>
        <p:spPr>
          <a:xfrm>
            <a:off x="831600" y="1440000"/>
            <a:ext cx="4547644" cy="2387600"/>
          </a:xfrm>
        </p:spPr>
        <p:txBody>
          <a:bodyPr anchor="t" anchorCtr="0">
            <a:normAutofit/>
          </a:bodyPr>
          <a:lstStyle>
            <a:lvl1pPr algn="l">
              <a:defRPr sz="4600" baseline="0">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7603704" y="2916000"/>
            <a:ext cx="4222748"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CC65B76A-6E9E-4212-A813-7C7074D27AEA}" type="datetimeFigureOut">
              <a:rPr lang="en-GB" smtClean="0"/>
              <a:t>05/03/2018</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
        <p:nvSpPr>
          <p:cNvPr id="14" name="textruta 13"/>
          <p:cNvSpPr txBox="1"/>
          <p:nvPr/>
        </p:nvSpPr>
        <p:spPr>
          <a:xfrm>
            <a:off x="8954219" y="6065607"/>
            <a:ext cx="2972668" cy="338554"/>
          </a:xfrm>
          <a:prstGeom prst="rect">
            <a:avLst/>
          </a:prstGeom>
          <a:noFill/>
          <a:ln>
            <a:noFill/>
          </a:ln>
        </p:spPr>
        <p:txBody>
          <a:bodyPr wrap="square" rtlCol="0">
            <a:spAutoFit/>
          </a:bodyPr>
          <a:lstStyle/>
          <a:p>
            <a:pPr algn="r"/>
            <a:r>
              <a:rPr lang="sv-SE" sz="1600" kern="0" spc="600" baseline="0" dirty="0"/>
              <a:t>ÖPPEN</a:t>
            </a:r>
          </a:p>
        </p:txBody>
      </p:sp>
      <p:pic>
        <p:nvPicPr>
          <p:cNvPr id="9" name="Bildobjekt 8">
            <a:extLst>
              <a:ext uri="{FF2B5EF4-FFF2-40B4-BE49-F238E27FC236}">
                <a16:creationId xmlns:a16="http://schemas.microsoft.com/office/drawing/2014/main" xmlns="" id="{1CDE9183-7C52-4868-8D59-AF10E7C0B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2122" y="0"/>
            <a:ext cx="787569" cy="1548000"/>
          </a:xfrm>
          <a:prstGeom prst="rect">
            <a:avLst/>
          </a:prstGeom>
        </p:spPr>
      </p:pic>
    </p:spTree>
    <p:extLst>
      <p:ext uri="{BB962C8B-B14F-4D97-AF65-F5344CB8AC3E}">
        <p14:creationId xmlns:p14="http://schemas.microsoft.com/office/powerpoint/2010/main" val="507792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Begränsa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39" y="383383"/>
            <a:ext cx="6081713" cy="6081713"/>
          </a:xfrm>
          <a:prstGeom prst="rect">
            <a:avLst/>
          </a:prstGeom>
        </p:spPr>
      </p:pic>
      <p:sp>
        <p:nvSpPr>
          <p:cNvPr id="2" name="Rubrik 1"/>
          <p:cNvSpPr>
            <a:spLocks noGrp="1"/>
          </p:cNvSpPr>
          <p:nvPr>
            <p:ph type="ctrTitle"/>
          </p:nvPr>
        </p:nvSpPr>
        <p:spPr>
          <a:xfrm>
            <a:off x="831600" y="1440000"/>
            <a:ext cx="4547644" cy="2387600"/>
          </a:xfrm>
        </p:spPr>
        <p:txBody>
          <a:bodyPr anchor="t" anchorCtr="0">
            <a:normAutofit/>
          </a:bodyPr>
          <a:lstStyle>
            <a:lvl1pPr algn="l">
              <a:defRPr sz="4600" baseline="0">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7603704" y="2916000"/>
            <a:ext cx="4222748"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CC65B76A-6E9E-4212-A813-7C7074D27AEA}" type="datetimeFigureOut">
              <a:rPr lang="en-GB" smtClean="0"/>
              <a:t>05/03/2018</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
        <p:nvSpPr>
          <p:cNvPr id="14" name="textruta 13"/>
          <p:cNvSpPr txBox="1"/>
          <p:nvPr/>
        </p:nvSpPr>
        <p:spPr>
          <a:xfrm>
            <a:off x="8954219" y="6065607"/>
            <a:ext cx="2972668" cy="338554"/>
          </a:xfrm>
          <a:prstGeom prst="rect">
            <a:avLst/>
          </a:prstGeom>
          <a:noFill/>
          <a:ln>
            <a:noFill/>
          </a:ln>
        </p:spPr>
        <p:txBody>
          <a:bodyPr wrap="square" rtlCol="0">
            <a:spAutoFit/>
          </a:bodyPr>
          <a:lstStyle/>
          <a:p>
            <a:pPr algn="r"/>
            <a:r>
              <a:rPr lang="sv-SE" sz="1600" kern="0" spc="600" baseline="0" dirty="0"/>
              <a:t>BEGRÄNSAD</a:t>
            </a:r>
          </a:p>
        </p:txBody>
      </p:sp>
      <p:pic>
        <p:nvPicPr>
          <p:cNvPr id="9" name="Bildobjekt 8">
            <a:extLst>
              <a:ext uri="{FF2B5EF4-FFF2-40B4-BE49-F238E27FC236}">
                <a16:creationId xmlns:a16="http://schemas.microsoft.com/office/drawing/2014/main" xmlns="" id="{9B30A632-3E0D-4D3B-95DA-8D13C2854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2122" y="0"/>
            <a:ext cx="787569" cy="1548000"/>
          </a:xfrm>
          <a:prstGeom prst="rect">
            <a:avLst/>
          </a:prstGeom>
        </p:spPr>
      </p:pic>
    </p:spTree>
    <p:extLst>
      <p:ext uri="{BB962C8B-B14F-4D97-AF65-F5344CB8AC3E}">
        <p14:creationId xmlns:p14="http://schemas.microsoft.com/office/powerpoint/2010/main" val="2907938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Känsli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39" y="383383"/>
            <a:ext cx="6081713" cy="6081713"/>
          </a:xfrm>
          <a:prstGeom prst="rect">
            <a:avLst/>
          </a:prstGeom>
        </p:spPr>
      </p:pic>
      <p:sp>
        <p:nvSpPr>
          <p:cNvPr id="2" name="Rubrik 1"/>
          <p:cNvSpPr>
            <a:spLocks noGrp="1"/>
          </p:cNvSpPr>
          <p:nvPr>
            <p:ph type="ctrTitle"/>
          </p:nvPr>
        </p:nvSpPr>
        <p:spPr>
          <a:xfrm>
            <a:off x="831600" y="1440000"/>
            <a:ext cx="4547644" cy="2387600"/>
          </a:xfrm>
        </p:spPr>
        <p:txBody>
          <a:bodyPr anchor="t" anchorCtr="0">
            <a:normAutofit/>
          </a:bodyPr>
          <a:lstStyle>
            <a:lvl1pPr algn="l">
              <a:defRPr sz="4600" baseline="0">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7603704" y="2916000"/>
            <a:ext cx="4222748"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CC65B76A-6E9E-4212-A813-7C7074D27AEA}" type="datetimeFigureOut">
              <a:rPr lang="en-GB" smtClean="0"/>
              <a:t>05/03/2018</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
        <p:nvSpPr>
          <p:cNvPr id="14" name="textruta 13"/>
          <p:cNvSpPr txBox="1"/>
          <p:nvPr/>
        </p:nvSpPr>
        <p:spPr>
          <a:xfrm>
            <a:off x="8954219" y="6065607"/>
            <a:ext cx="2972668" cy="338554"/>
          </a:xfrm>
          <a:prstGeom prst="rect">
            <a:avLst/>
          </a:prstGeom>
          <a:noFill/>
          <a:ln>
            <a:noFill/>
          </a:ln>
        </p:spPr>
        <p:txBody>
          <a:bodyPr wrap="square" rtlCol="0">
            <a:spAutoFit/>
          </a:bodyPr>
          <a:lstStyle/>
          <a:p>
            <a:pPr algn="r"/>
            <a:r>
              <a:rPr lang="sv-SE" sz="1600" kern="0" spc="600" baseline="0" dirty="0"/>
              <a:t>KÄNSLIG</a:t>
            </a:r>
          </a:p>
        </p:txBody>
      </p:sp>
      <p:pic>
        <p:nvPicPr>
          <p:cNvPr id="9" name="Bildobjekt 8">
            <a:extLst>
              <a:ext uri="{FF2B5EF4-FFF2-40B4-BE49-F238E27FC236}">
                <a16:creationId xmlns:a16="http://schemas.microsoft.com/office/drawing/2014/main" xmlns="" id="{BD153BA2-1ACC-417D-95B5-3E7B15490F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2122" y="0"/>
            <a:ext cx="787569" cy="1548000"/>
          </a:xfrm>
          <a:prstGeom prst="rect">
            <a:avLst/>
          </a:prstGeom>
        </p:spPr>
      </p:pic>
    </p:spTree>
    <p:extLst>
      <p:ext uri="{BB962C8B-B14F-4D97-AF65-F5344CB8AC3E}">
        <p14:creationId xmlns:p14="http://schemas.microsoft.com/office/powerpoint/2010/main" val="2363964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Mycket känsli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39" y="383383"/>
            <a:ext cx="6081713" cy="6081713"/>
          </a:xfrm>
          <a:prstGeom prst="rect">
            <a:avLst/>
          </a:prstGeom>
        </p:spPr>
      </p:pic>
      <p:sp>
        <p:nvSpPr>
          <p:cNvPr id="2" name="Rubrik 1"/>
          <p:cNvSpPr>
            <a:spLocks noGrp="1"/>
          </p:cNvSpPr>
          <p:nvPr>
            <p:ph type="ctrTitle"/>
          </p:nvPr>
        </p:nvSpPr>
        <p:spPr>
          <a:xfrm>
            <a:off x="831600" y="1440000"/>
            <a:ext cx="4547644" cy="2387600"/>
          </a:xfrm>
        </p:spPr>
        <p:txBody>
          <a:bodyPr anchor="t" anchorCtr="0">
            <a:normAutofit/>
          </a:bodyPr>
          <a:lstStyle>
            <a:lvl1pPr algn="l">
              <a:defRPr sz="4600" baseline="0">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7603704" y="2916000"/>
            <a:ext cx="4222748"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CC65B76A-6E9E-4212-A813-7C7074D27AEA}" type="datetimeFigureOut">
              <a:rPr lang="en-GB" smtClean="0"/>
              <a:t>05/03/2018</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
        <p:nvSpPr>
          <p:cNvPr id="14" name="textruta 13"/>
          <p:cNvSpPr txBox="1"/>
          <p:nvPr/>
        </p:nvSpPr>
        <p:spPr>
          <a:xfrm>
            <a:off x="8954219" y="6065607"/>
            <a:ext cx="2972668" cy="338554"/>
          </a:xfrm>
          <a:prstGeom prst="rect">
            <a:avLst/>
          </a:prstGeom>
          <a:noFill/>
          <a:ln>
            <a:noFill/>
          </a:ln>
        </p:spPr>
        <p:txBody>
          <a:bodyPr wrap="square" rtlCol="0">
            <a:spAutoFit/>
          </a:bodyPr>
          <a:lstStyle/>
          <a:p>
            <a:pPr algn="r"/>
            <a:r>
              <a:rPr lang="sv-SE" sz="1600" kern="0" spc="600" baseline="0" dirty="0"/>
              <a:t>MYCKET KÄNSLIG</a:t>
            </a:r>
          </a:p>
        </p:txBody>
      </p:sp>
      <p:pic>
        <p:nvPicPr>
          <p:cNvPr id="9" name="Bildobjekt 8">
            <a:extLst>
              <a:ext uri="{FF2B5EF4-FFF2-40B4-BE49-F238E27FC236}">
                <a16:creationId xmlns:a16="http://schemas.microsoft.com/office/drawing/2014/main" xmlns="" id="{712C99CE-B5FC-4047-B276-3F3149385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2122" y="0"/>
            <a:ext cx="787569" cy="1548000"/>
          </a:xfrm>
          <a:prstGeom prst="rect">
            <a:avLst/>
          </a:prstGeom>
        </p:spPr>
      </p:pic>
    </p:spTree>
    <p:extLst>
      <p:ext uri="{BB962C8B-B14F-4D97-AF65-F5344CB8AC3E}">
        <p14:creationId xmlns:p14="http://schemas.microsoft.com/office/powerpoint/2010/main" val="470426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Public">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39" y="383383"/>
            <a:ext cx="6081713" cy="6081713"/>
          </a:xfrm>
          <a:prstGeom prst="rect">
            <a:avLst/>
          </a:prstGeom>
        </p:spPr>
      </p:pic>
      <p:sp>
        <p:nvSpPr>
          <p:cNvPr id="2" name="Rubrik 1"/>
          <p:cNvSpPr>
            <a:spLocks noGrp="1"/>
          </p:cNvSpPr>
          <p:nvPr>
            <p:ph type="ctrTitle"/>
          </p:nvPr>
        </p:nvSpPr>
        <p:spPr>
          <a:xfrm>
            <a:off x="831600" y="1440000"/>
            <a:ext cx="4547644" cy="2387600"/>
          </a:xfrm>
        </p:spPr>
        <p:txBody>
          <a:bodyPr anchor="t" anchorCtr="0">
            <a:normAutofit/>
          </a:bodyPr>
          <a:lstStyle>
            <a:lvl1pPr algn="l">
              <a:defRPr sz="4600" baseline="0">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7603704" y="2916000"/>
            <a:ext cx="4222748"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CC65B76A-6E9E-4212-A813-7C7074D27AEA}" type="datetimeFigureOut">
              <a:rPr lang="en-GB" smtClean="0"/>
              <a:t>05/03/2018</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
        <p:nvSpPr>
          <p:cNvPr id="14" name="textruta 13"/>
          <p:cNvSpPr txBox="1"/>
          <p:nvPr/>
        </p:nvSpPr>
        <p:spPr>
          <a:xfrm>
            <a:off x="8954219" y="6065607"/>
            <a:ext cx="2972668" cy="338554"/>
          </a:xfrm>
          <a:prstGeom prst="rect">
            <a:avLst/>
          </a:prstGeom>
          <a:noFill/>
          <a:ln>
            <a:noFill/>
          </a:ln>
        </p:spPr>
        <p:txBody>
          <a:bodyPr wrap="square" rtlCol="0">
            <a:spAutoFit/>
          </a:bodyPr>
          <a:lstStyle/>
          <a:p>
            <a:pPr algn="r"/>
            <a:r>
              <a:rPr lang="sv-SE" sz="1600" kern="0" spc="600" baseline="0" dirty="0"/>
              <a:t>PUBLIC</a:t>
            </a:r>
          </a:p>
        </p:txBody>
      </p:sp>
      <p:pic>
        <p:nvPicPr>
          <p:cNvPr id="9" name="Bildobjekt 8">
            <a:extLst>
              <a:ext uri="{FF2B5EF4-FFF2-40B4-BE49-F238E27FC236}">
                <a16:creationId xmlns:a16="http://schemas.microsoft.com/office/drawing/2014/main" xmlns="" id="{66CEF15D-D1EF-4EF6-8BD5-D0A3ADB2E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2122" y="0"/>
            <a:ext cx="787569" cy="1548000"/>
          </a:xfrm>
          <a:prstGeom prst="rect">
            <a:avLst/>
          </a:prstGeom>
        </p:spPr>
      </p:pic>
    </p:spTree>
    <p:extLst>
      <p:ext uri="{BB962C8B-B14F-4D97-AF65-F5344CB8AC3E}">
        <p14:creationId xmlns:p14="http://schemas.microsoft.com/office/powerpoint/2010/main" val="750191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Restricte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39" y="383383"/>
            <a:ext cx="6081713" cy="6081713"/>
          </a:xfrm>
          <a:prstGeom prst="rect">
            <a:avLst/>
          </a:prstGeom>
        </p:spPr>
      </p:pic>
      <p:sp>
        <p:nvSpPr>
          <p:cNvPr id="2" name="Rubrik 1"/>
          <p:cNvSpPr>
            <a:spLocks noGrp="1"/>
          </p:cNvSpPr>
          <p:nvPr>
            <p:ph type="ctrTitle"/>
          </p:nvPr>
        </p:nvSpPr>
        <p:spPr>
          <a:xfrm>
            <a:off x="831600" y="1440000"/>
            <a:ext cx="4547644" cy="2387600"/>
          </a:xfrm>
        </p:spPr>
        <p:txBody>
          <a:bodyPr anchor="t" anchorCtr="0">
            <a:normAutofit/>
          </a:bodyPr>
          <a:lstStyle>
            <a:lvl1pPr algn="l">
              <a:defRPr sz="4600" baseline="0">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7603704" y="2916000"/>
            <a:ext cx="4222748"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CC65B76A-6E9E-4212-A813-7C7074D27AEA}" type="datetimeFigureOut">
              <a:rPr lang="en-GB" smtClean="0"/>
              <a:t>05/03/2018</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
        <p:nvSpPr>
          <p:cNvPr id="14" name="textruta 13"/>
          <p:cNvSpPr txBox="1"/>
          <p:nvPr/>
        </p:nvSpPr>
        <p:spPr>
          <a:xfrm>
            <a:off x="8954219" y="6065607"/>
            <a:ext cx="2972668" cy="338554"/>
          </a:xfrm>
          <a:prstGeom prst="rect">
            <a:avLst/>
          </a:prstGeom>
          <a:noFill/>
          <a:ln>
            <a:noFill/>
          </a:ln>
        </p:spPr>
        <p:txBody>
          <a:bodyPr wrap="square" rtlCol="0">
            <a:spAutoFit/>
          </a:bodyPr>
          <a:lstStyle/>
          <a:p>
            <a:pPr algn="r"/>
            <a:r>
              <a:rPr lang="sv-SE" sz="1600" kern="0" spc="600" baseline="0" dirty="0"/>
              <a:t>RESTRICTED</a:t>
            </a:r>
          </a:p>
        </p:txBody>
      </p:sp>
      <p:pic>
        <p:nvPicPr>
          <p:cNvPr id="9" name="Bildobjekt 8">
            <a:extLst>
              <a:ext uri="{FF2B5EF4-FFF2-40B4-BE49-F238E27FC236}">
                <a16:creationId xmlns:a16="http://schemas.microsoft.com/office/drawing/2014/main" xmlns="" id="{5365D245-FE9C-4F0D-A7EE-1DA20D8BC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2122" y="0"/>
            <a:ext cx="787569" cy="1548000"/>
          </a:xfrm>
          <a:prstGeom prst="rect">
            <a:avLst/>
          </a:prstGeom>
        </p:spPr>
      </p:pic>
    </p:spTree>
    <p:extLst>
      <p:ext uri="{BB962C8B-B14F-4D97-AF65-F5344CB8AC3E}">
        <p14:creationId xmlns:p14="http://schemas.microsoft.com/office/powerpoint/2010/main" val="3531343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Confidential">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39" y="383383"/>
            <a:ext cx="6081713" cy="6081713"/>
          </a:xfrm>
          <a:prstGeom prst="rect">
            <a:avLst/>
          </a:prstGeom>
        </p:spPr>
      </p:pic>
      <p:sp>
        <p:nvSpPr>
          <p:cNvPr id="2" name="Rubrik 1"/>
          <p:cNvSpPr>
            <a:spLocks noGrp="1"/>
          </p:cNvSpPr>
          <p:nvPr>
            <p:ph type="ctrTitle"/>
          </p:nvPr>
        </p:nvSpPr>
        <p:spPr>
          <a:xfrm>
            <a:off x="831600" y="1440000"/>
            <a:ext cx="4547644" cy="2387600"/>
          </a:xfrm>
        </p:spPr>
        <p:txBody>
          <a:bodyPr anchor="t" anchorCtr="0">
            <a:normAutofit/>
          </a:bodyPr>
          <a:lstStyle>
            <a:lvl1pPr algn="l">
              <a:defRPr sz="4600" baseline="0">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7603704" y="2916000"/>
            <a:ext cx="4222748"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CC65B76A-6E9E-4212-A813-7C7074D27AEA}" type="datetimeFigureOut">
              <a:rPr lang="en-GB" smtClean="0"/>
              <a:t>05/03/2018</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
        <p:nvSpPr>
          <p:cNvPr id="14" name="textruta 13"/>
          <p:cNvSpPr txBox="1"/>
          <p:nvPr/>
        </p:nvSpPr>
        <p:spPr>
          <a:xfrm>
            <a:off x="8954219" y="6065607"/>
            <a:ext cx="2972668" cy="338554"/>
          </a:xfrm>
          <a:prstGeom prst="rect">
            <a:avLst/>
          </a:prstGeom>
          <a:noFill/>
          <a:ln>
            <a:noFill/>
          </a:ln>
        </p:spPr>
        <p:txBody>
          <a:bodyPr wrap="square" rtlCol="0">
            <a:spAutoFit/>
          </a:bodyPr>
          <a:lstStyle/>
          <a:p>
            <a:pPr algn="r"/>
            <a:r>
              <a:rPr lang="sv-SE" sz="1600" kern="0" spc="600" baseline="0" dirty="0"/>
              <a:t>CONFIDENTIAL</a:t>
            </a:r>
          </a:p>
        </p:txBody>
      </p:sp>
      <p:pic>
        <p:nvPicPr>
          <p:cNvPr id="9" name="Bildobjekt 8">
            <a:extLst>
              <a:ext uri="{FF2B5EF4-FFF2-40B4-BE49-F238E27FC236}">
                <a16:creationId xmlns:a16="http://schemas.microsoft.com/office/drawing/2014/main" xmlns="" id="{87B90E8C-41A9-43A6-8972-EB7EA08E9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2122" y="0"/>
            <a:ext cx="787569" cy="1548000"/>
          </a:xfrm>
          <a:prstGeom prst="rect">
            <a:avLst/>
          </a:prstGeom>
        </p:spPr>
      </p:pic>
    </p:spTree>
    <p:extLst>
      <p:ext uri="{BB962C8B-B14F-4D97-AF65-F5344CB8AC3E}">
        <p14:creationId xmlns:p14="http://schemas.microsoft.com/office/powerpoint/2010/main" val="457001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Strictly confidential">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39" y="383383"/>
            <a:ext cx="6081713" cy="6081713"/>
          </a:xfrm>
          <a:prstGeom prst="rect">
            <a:avLst/>
          </a:prstGeom>
        </p:spPr>
      </p:pic>
      <p:sp>
        <p:nvSpPr>
          <p:cNvPr id="2" name="Rubrik 1"/>
          <p:cNvSpPr>
            <a:spLocks noGrp="1"/>
          </p:cNvSpPr>
          <p:nvPr>
            <p:ph type="ctrTitle"/>
          </p:nvPr>
        </p:nvSpPr>
        <p:spPr>
          <a:xfrm>
            <a:off x="831600" y="1440000"/>
            <a:ext cx="4547644" cy="2387600"/>
          </a:xfrm>
        </p:spPr>
        <p:txBody>
          <a:bodyPr anchor="t" anchorCtr="0">
            <a:normAutofit/>
          </a:bodyPr>
          <a:lstStyle>
            <a:lvl1pPr algn="l">
              <a:defRPr sz="4600" baseline="0">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7603704" y="2916000"/>
            <a:ext cx="4222748"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CC65B76A-6E9E-4212-A813-7C7074D27AEA}" type="datetimeFigureOut">
              <a:rPr lang="en-GB" smtClean="0"/>
              <a:t>05/03/2018</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
        <p:nvSpPr>
          <p:cNvPr id="14" name="textruta 13"/>
          <p:cNvSpPr txBox="1"/>
          <p:nvPr/>
        </p:nvSpPr>
        <p:spPr>
          <a:xfrm>
            <a:off x="7701094" y="6065607"/>
            <a:ext cx="4225793" cy="338554"/>
          </a:xfrm>
          <a:prstGeom prst="rect">
            <a:avLst/>
          </a:prstGeom>
          <a:noFill/>
          <a:ln>
            <a:noFill/>
          </a:ln>
        </p:spPr>
        <p:txBody>
          <a:bodyPr wrap="square" rtlCol="0">
            <a:spAutoFit/>
          </a:bodyPr>
          <a:lstStyle/>
          <a:p>
            <a:pPr algn="r"/>
            <a:r>
              <a:rPr lang="sv-SE" sz="1600" kern="0" spc="600" baseline="0" dirty="0"/>
              <a:t>STRICTLY CONFIDENTIAL</a:t>
            </a:r>
          </a:p>
        </p:txBody>
      </p:sp>
      <p:pic>
        <p:nvPicPr>
          <p:cNvPr id="9" name="Bildobjekt 8">
            <a:extLst>
              <a:ext uri="{FF2B5EF4-FFF2-40B4-BE49-F238E27FC236}">
                <a16:creationId xmlns:a16="http://schemas.microsoft.com/office/drawing/2014/main" xmlns="" id="{4E380AAC-6688-492F-A879-1C245E951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2122" y="0"/>
            <a:ext cx="787569" cy="1548000"/>
          </a:xfrm>
          <a:prstGeom prst="rect">
            <a:avLst/>
          </a:prstGeom>
        </p:spPr>
      </p:pic>
    </p:spTree>
    <p:extLst>
      <p:ext uri="{BB962C8B-B14F-4D97-AF65-F5344CB8AC3E}">
        <p14:creationId xmlns:p14="http://schemas.microsoft.com/office/powerpoint/2010/main" val="593285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C65B76A-6E9E-4212-A813-7C7074D27AEA}" type="datetimeFigureOut">
              <a:rPr lang="en-GB" smtClean="0"/>
              <a:t>05/03/2018</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3280985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C65B76A-6E9E-4212-A813-7C7074D27AEA}" type="datetimeFigureOut">
              <a:rPr lang="en-GB" smtClean="0"/>
              <a:t>05/03/2018</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3825076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CC65B76A-6E9E-4212-A813-7C7074D27AEA}" type="datetimeFigureOut">
              <a:rPr lang="en-GB" smtClean="0"/>
              <a:t>05/03/2018</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194234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1439999" y="1825625"/>
            <a:ext cx="4356000" cy="435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393661" y="1825625"/>
            <a:ext cx="4356000" cy="435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CC65B76A-6E9E-4212-A813-7C7074D27AEA}" type="datetimeFigureOut">
              <a:rPr lang="en-GB" smtClean="0"/>
              <a:t>05/03/2018</a:t>
            </a:fld>
            <a:endParaRPr lang="en-GB"/>
          </a:p>
        </p:txBody>
      </p:sp>
      <p:sp>
        <p:nvSpPr>
          <p:cNvPr id="6" name="Platshållare för sidfot 5"/>
          <p:cNvSpPr>
            <a:spLocks noGrp="1"/>
          </p:cNvSpPr>
          <p:nvPr>
            <p:ph type="ftr" sz="quarter" idx="11"/>
          </p:nvPr>
        </p:nvSpPr>
        <p:spPr/>
        <p:txBody>
          <a:bodyPr/>
          <a:lstStyle/>
          <a:p>
            <a:endParaRPr lang="en-GB"/>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3149811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439999" y="365125"/>
            <a:ext cx="9301026" cy="1325563"/>
          </a:xfrm>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1450980" y="1681163"/>
            <a:ext cx="4356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1450978" y="2505075"/>
            <a:ext cx="435600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393658" y="1681163"/>
            <a:ext cx="4356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393658" y="2505075"/>
            <a:ext cx="435600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CC65B76A-6E9E-4212-A813-7C7074D27AEA}" type="datetimeFigureOut">
              <a:rPr lang="en-GB" smtClean="0"/>
              <a:t>05/03/2018</a:t>
            </a:fld>
            <a:endParaRPr lang="en-GB"/>
          </a:p>
        </p:txBody>
      </p:sp>
      <p:sp>
        <p:nvSpPr>
          <p:cNvPr id="8" name="Platshållare för sidfot 7"/>
          <p:cNvSpPr>
            <a:spLocks noGrp="1"/>
          </p:cNvSpPr>
          <p:nvPr>
            <p:ph type="ftr" sz="quarter" idx="11"/>
          </p:nvPr>
        </p:nvSpPr>
        <p:spPr/>
        <p:txBody>
          <a:bodyPr/>
          <a:lstStyle/>
          <a:p>
            <a:endParaRPr lang="en-GB"/>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76547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C65B76A-6E9E-4212-A813-7C7074D27AEA}" type="datetimeFigureOut">
              <a:rPr lang="en-GB" smtClean="0"/>
              <a:t>05/03/2018</a:t>
            </a:fld>
            <a:endParaRPr lang="en-GB"/>
          </a:p>
        </p:txBody>
      </p:sp>
      <p:sp>
        <p:nvSpPr>
          <p:cNvPr id="4" name="Platshållare för sidfot 3"/>
          <p:cNvSpPr>
            <a:spLocks noGrp="1"/>
          </p:cNvSpPr>
          <p:nvPr>
            <p:ph type="ftr" sz="quarter" idx="11"/>
          </p:nvPr>
        </p:nvSpPr>
        <p:spPr/>
        <p:txBody>
          <a:bodyPr/>
          <a:lstStyle/>
          <a:p>
            <a:endParaRPr lang="en-GB"/>
          </a:p>
        </p:txBody>
      </p:sp>
      <p:sp>
        <p:nvSpPr>
          <p:cNvPr id="5" name="Platshållare för bildnummer 4"/>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178911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C65B76A-6E9E-4212-A813-7C7074D27AEA}" type="datetimeFigureOut">
              <a:rPr lang="en-GB" smtClean="0"/>
              <a:t>05/03/2018</a:t>
            </a:fld>
            <a:endParaRPr lang="en-GB"/>
          </a:p>
        </p:txBody>
      </p:sp>
      <p:sp>
        <p:nvSpPr>
          <p:cNvPr id="3" name="Platshållare för sidfot 2"/>
          <p:cNvSpPr>
            <a:spLocks noGrp="1"/>
          </p:cNvSpPr>
          <p:nvPr>
            <p:ph type="ftr" sz="quarter" idx="11"/>
          </p:nvPr>
        </p:nvSpPr>
        <p:spPr/>
        <p:txBody>
          <a:bodyPr/>
          <a:lstStyle/>
          <a:p>
            <a:endParaRPr lang="en-GB"/>
          </a:p>
        </p:txBody>
      </p:sp>
      <p:sp>
        <p:nvSpPr>
          <p:cNvPr id="4" name="Platshållare för bildnummer 3"/>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19640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 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Chart1"/>
          <p:cNvSpPr>
            <a:spLocks noGrp="1"/>
          </p:cNvSpPr>
          <p:nvPr>
            <p:ph idx="1" hasCustomPrompt="1"/>
            <p:custDataLst>
              <p:tags r:id="rId1"/>
            </p:custDataLst>
          </p:nvPr>
        </p:nvSpPr>
        <p:spPr>
          <a:xfrm>
            <a:off x="1439999" y="1825625"/>
            <a:ext cx="9301026" cy="4294375"/>
          </a:xfrm>
        </p:spPr>
        <p:txBody>
          <a:bodyPr/>
          <a:lstStyle>
            <a:lvl1pPr>
              <a:defRPr/>
            </a:lvl1pPr>
          </a:lstStyle>
          <a:p>
            <a:pPr lvl="0"/>
            <a:r>
              <a:rPr lang="sv-SE" dirty="0"/>
              <a:t>Klistra in diagram här</a:t>
            </a:r>
          </a:p>
        </p:txBody>
      </p:sp>
      <p:sp>
        <p:nvSpPr>
          <p:cNvPr id="4" name="Platshållare för datum 3"/>
          <p:cNvSpPr>
            <a:spLocks noGrp="1"/>
          </p:cNvSpPr>
          <p:nvPr>
            <p:ph type="dt" sz="half" idx="10"/>
          </p:nvPr>
        </p:nvSpPr>
        <p:spPr/>
        <p:txBody>
          <a:bodyPr/>
          <a:lstStyle/>
          <a:p>
            <a:fld id="{CC65B76A-6E9E-4212-A813-7C7074D27AEA}" type="datetimeFigureOut">
              <a:rPr lang="en-GB" smtClean="0"/>
              <a:t>05/03/2018</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
        <p:nvSpPr>
          <p:cNvPr id="8" name="Anm"/>
          <p:cNvSpPr>
            <a:spLocks noGrp="1"/>
          </p:cNvSpPr>
          <p:nvPr>
            <p:ph type="body" sz="quarter" idx="13" hasCustomPrompt="1"/>
            <p:custDataLst>
              <p:tags r:id="rId2"/>
            </p:custDataLst>
          </p:nvPr>
        </p:nvSpPr>
        <p:spPr>
          <a:xfrm>
            <a:off x="1439861" y="6120000"/>
            <a:ext cx="4572000" cy="738000"/>
          </a:xfrm>
        </p:spPr>
        <p:txBody>
          <a:bodyPr tIns="0" bIns="0">
            <a:noAutofit/>
          </a:bodyPr>
          <a:lstStyle>
            <a:lvl1pPr marL="0" indent="0">
              <a:buNone/>
              <a:defRPr sz="1200" baseline="0"/>
            </a:lvl1pPr>
          </a:lstStyle>
          <a:p>
            <a:pPr lvl="0"/>
            <a:r>
              <a:rPr lang="sv-SE" dirty="0"/>
              <a:t>Skriv anmärkning här</a:t>
            </a:r>
          </a:p>
        </p:txBody>
      </p:sp>
      <p:sp>
        <p:nvSpPr>
          <p:cNvPr id="9" name="Source"/>
          <p:cNvSpPr>
            <a:spLocks noGrp="1"/>
          </p:cNvSpPr>
          <p:nvPr>
            <p:ph type="body" sz="quarter" idx="14" hasCustomPrompt="1"/>
            <p:custDataLst>
              <p:tags r:id="rId3"/>
            </p:custDataLst>
          </p:nvPr>
        </p:nvSpPr>
        <p:spPr>
          <a:xfrm>
            <a:off x="6171617" y="6120000"/>
            <a:ext cx="4572000" cy="738000"/>
          </a:xfrm>
        </p:spPr>
        <p:txBody>
          <a:bodyPr tIns="0" bIns="0">
            <a:noAutofit/>
          </a:bodyPr>
          <a:lstStyle>
            <a:lvl1pPr marL="0" indent="0" algn="r">
              <a:buNone/>
              <a:defRPr sz="1200"/>
            </a:lvl1pPr>
          </a:lstStyle>
          <a:p>
            <a:pPr lvl="0"/>
            <a:r>
              <a:rPr lang="sv-SE" dirty="0"/>
              <a:t>Skriv källa här</a:t>
            </a:r>
          </a:p>
        </p:txBody>
      </p:sp>
      <p:sp>
        <p:nvSpPr>
          <p:cNvPr id="11" name="ChartTitle"/>
          <p:cNvSpPr>
            <a:spLocks noGrp="1"/>
          </p:cNvSpPr>
          <p:nvPr>
            <p:ph type="body" sz="quarter" idx="15"/>
            <p:custDataLst>
              <p:tags r:id="rId4"/>
            </p:custDataLst>
          </p:nvPr>
        </p:nvSpPr>
        <p:spPr>
          <a:xfrm>
            <a:off x="1450975" y="1550635"/>
            <a:ext cx="9290050" cy="370800"/>
          </a:xfrm>
        </p:spPr>
        <p:txBody>
          <a:bodyPr/>
          <a:lstStyle>
            <a:lvl1pPr marL="0" indent="0">
              <a:spcBef>
                <a:spcPts val="0"/>
              </a:spcBef>
              <a:spcAft>
                <a:spcPts val="0"/>
              </a:spcAft>
              <a:buNone/>
              <a:defRPr sz="1800"/>
            </a:lvl1pPr>
          </a:lstStyle>
          <a:p>
            <a:pPr lvl="0"/>
            <a:r>
              <a:rPr lang="sv-SE"/>
              <a:t>Klicka här för att ändra format på bakgrundstexten</a:t>
            </a:r>
          </a:p>
        </p:txBody>
      </p:sp>
    </p:spTree>
    <p:extLst>
      <p:ext uri="{BB962C8B-B14F-4D97-AF65-F5344CB8AC3E}">
        <p14:creationId xmlns:p14="http://schemas.microsoft.com/office/powerpoint/2010/main" val="538446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diagram">
    <p:spTree>
      <p:nvGrpSpPr>
        <p:cNvPr id="1" name=""/>
        <p:cNvGrpSpPr/>
        <p:nvPr/>
      </p:nvGrpSpPr>
      <p:grpSpPr>
        <a:xfrm>
          <a:off x="0" y="0"/>
          <a:ext cx="0" cy="0"/>
          <a:chOff x="0" y="0"/>
          <a:chExt cx="0" cy="0"/>
        </a:xfrm>
      </p:grpSpPr>
      <p:sp>
        <p:nvSpPr>
          <p:cNvPr id="2" name="Rubrik 1"/>
          <p:cNvSpPr>
            <a:spLocks noGrp="1"/>
          </p:cNvSpPr>
          <p:nvPr>
            <p:ph type="title"/>
          </p:nvPr>
        </p:nvSpPr>
        <p:spPr>
          <a:xfrm>
            <a:off x="1439999" y="365125"/>
            <a:ext cx="9301026" cy="1325563"/>
          </a:xfrm>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1450980" y="1681163"/>
            <a:ext cx="4464000" cy="823912"/>
          </a:xfrm>
        </p:spPr>
        <p:txBody>
          <a:bodyPr anchor="b">
            <a:normAutofit/>
          </a:bodyPr>
          <a:lstStyle>
            <a:lvl1pPr marL="0" indent="0">
              <a:spcBef>
                <a:spcPts val="0"/>
              </a:spcBef>
              <a:spcAft>
                <a:spcPts val="300"/>
              </a:spcAft>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1450978" y="2671200"/>
            <a:ext cx="4464000" cy="3351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272471" y="1681163"/>
            <a:ext cx="4464000" cy="823912"/>
          </a:xfrm>
        </p:spPr>
        <p:txBody>
          <a:bodyPr anchor="b">
            <a:normAutofit/>
          </a:bodyPr>
          <a:lstStyle>
            <a:lvl1pPr marL="0" indent="0">
              <a:spcBef>
                <a:spcPts val="0"/>
              </a:spcBef>
              <a:spcAft>
                <a:spcPts val="300"/>
              </a:spcAft>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272471" y="2671200"/>
            <a:ext cx="4464000" cy="3351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CC65B76A-6E9E-4212-A813-7C7074D27AEA}" type="datetimeFigureOut">
              <a:rPr lang="en-GB" smtClean="0"/>
              <a:t>05/03/2018</a:t>
            </a:fld>
            <a:endParaRPr lang="en-GB"/>
          </a:p>
        </p:txBody>
      </p:sp>
      <p:sp>
        <p:nvSpPr>
          <p:cNvPr id="8" name="Platshållare för sidfot 7"/>
          <p:cNvSpPr>
            <a:spLocks noGrp="1"/>
          </p:cNvSpPr>
          <p:nvPr>
            <p:ph type="ftr" sz="quarter" idx="11"/>
          </p:nvPr>
        </p:nvSpPr>
        <p:spPr/>
        <p:txBody>
          <a:bodyPr/>
          <a:lstStyle/>
          <a:p>
            <a:endParaRPr lang="en-GB"/>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a:p>
        </p:txBody>
      </p:sp>
      <p:sp>
        <p:nvSpPr>
          <p:cNvPr id="11" name="Platshållare för text 7"/>
          <p:cNvSpPr>
            <a:spLocks noGrp="1"/>
          </p:cNvSpPr>
          <p:nvPr>
            <p:ph type="body" sz="quarter" idx="14" hasCustomPrompt="1"/>
          </p:nvPr>
        </p:nvSpPr>
        <p:spPr>
          <a:xfrm>
            <a:off x="1439861" y="6120000"/>
            <a:ext cx="4572000" cy="738000"/>
          </a:xfrm>
        </p:spPr>
        <p:txBody>
          <a:bodyPr tIns="0" bIns="0">
            <a:normAutofit/>
          </a:bodyPr>
          <a:lstStyle>
            <a:lvl1pPr marL="0" indent="0">
              <a:buNone/>
              <a:defRPr sz="1200" baseline="0"/>
            </a:lvl1pPr>
          </a:lstStyle>
          <a:p>
            <a:pPr lvl="0"/>
            <a:r>
              <a:rPr lang="sv-SE" dirty="0"/>
              <a:t>Skriv anmärkning här</a:t>
            </a:r>
          </a:p>
        </p:txBody>
      </p:sp>
      <p:sp>
        <p:nvSpPr>
          <p:cNvPr id="12" name="Platshållare för text 7"/>
          <p:cNvSpPr>
            <a:spLocks noGrp="1"/>
          </p:cNvSpPr>
          <p:nvPr>
            <p:ph type="body" sz="quarter" idx="15" hasCustomPrompt="1"/>
          </p:nvPr>
        </p:nvSpPr>
        <p:spPr>
          <a:xfrm>
            <a:off x="6173318" y="6120000"/>
            <a:ext cx="4572000" cy="738000"/>
          </a:xfrm>
        </p:spPr>
        <p:txBody>
          <a:bodyPr tIns="0" bIns="0">
            <a:normAutofit/>
          </a:bodyPr>
          <a:lstStyle>
            <a:lvl1pPr marL="0" indent="0" algn="r">
              <a:buNone/>
              <a:defRPr sz="1200"/>
            </a:lvl1pPr>
          </a:lstStyle>
          <a:p>
            <a:pPr lvl="0"/>
            <a:r>
              <a:rPr lang="sv-SE" dirty="0"/>
              <a:t>Skriv källa här</a:t>
            </a:r>
          </a:p>
        </p:txBody>
      </p:sp>
    </p:spTree>
    <p:extLst>
      <p:ext uri="{BB962C8B-B14F-4D97-AF65-F5344CB8AC3E}">
        <p14:creationId xmlns:p14="http://schemas.microsoft.com/office/powerpoint/2010/main" val="292052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43042" y="365125"/>
            <a:ext cx="9297983" cy="1325563"/>
          </a:xfrm>
          <a:prstGeom prst="rect">
            <a:avLst/>
          </a:prstGeom>
        </p:spPr>
        <p:txBody>
          <a:bodyPr vert="horz" lIns="0" tIns="45720" rIns="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1439999" y="1825625"/>
            <a:ext cx="9301026" cy="4356000"/>
          </a:xfrm>
          <a:prstGeom prst="rect">
            <a:avLst/>
          </a:prstGeom>
        </p:spPr>
        <p:txBody>
          <a:bodyPr vert="horz" lIns="0" tIns="45720" rIns="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292891" y="6356350"/>
            <a:ext cx="93662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5B76A-6E9E-4212-A813-7C7074D27AEA}" type="datetimeFigureOut">
              <a:rPr lang="en-GB" smtClean="0"/>
              <a:t>05/03/2018</a:t>
            </a:fld>
            <a:endParaRPr lang="en-GB"/>
          </a:p>
        </p:txBody>
      </p:sp>
      <p:sp>
        <p:nvSpPr>
          <p:cNvPr id="5" name="Platshållare för sidfot 4"/>
          <p:cNvSpPr>
            <a:spLocks noGrp="1"/>
          </p:cNvSpPr>
          <p:nvPr>
            <p:ph type="ftr" sz="quarter" idx="3"/>
          </p:nvPr>
        </p:nvSpPr>
        <p:spPr>
          <a:xfrm>
            <a:off x="1439999" y="6356350"/>
            <a:ext cx="937246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p:cNvSpPr>
            <a:spLocks noGrp="1"/>
          </p:cNvSpPr>
          <p:nvPr>
            <p:ph type="sldNum" sz="quarter" idx="4"/>
          </p:nvPr>
        </p:nvSpPr>
        <p:spPr>
          <a:xfrm>
            <a:off x="10894218" y="6356350"/>
            <a:ext cx="9953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690A7-9BD4-4FE6-99BD-60038F9BBBDF}" type="slidenum">
              <a:rPr lang="en-GB" smtClean="0"/>
              <a:t>‹#›</a:t>
            </a:fld>
            <a:endParaRPr lang="en-GB"/>
          </a:p>
        </p:txBody>
      </p:sp>
      <p:pic>
        <p:nvPicPr>
          <p:cNvPr id="8" name="Bildobjekt 7"/>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1042122" y="0"/>
            <a:ext cx="787569" cy="1548000"/>
          </a:xfrm>
          <a:prstGeom prst="rect">
            <a:avLst/>
          </a:prstGeom>
        </p:spPr>
      </p:pic>
      <p:pic>
        <p:nvPicPr>
          <p:cNvPr id="9" name="Bildobjekt 8">
            <a:extLst>
              <a:ext uri="{FF2B5EF4-FFF2-40B4-BE49-F238E27FC236}">
                <a16:creationId xmlns:a16="http://schemas.microsoft.com/office/drawing/2014/main" xmlns="" id="{ECE56270-068A-4FC8-A6D9-2F2361538013}"/>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1041291" y="5674730"/>
            <a:ext cx="788400" cy="790366"/>
          </a:xfrm>
          <a:prstGeom prst="rect">
            <a:avLst/>
          </a:prstGeom>
        </p:spPr>
      </p:pic>
    </p:spTree>
    <p:extLst>
      <p:ext uri="{BB962C8B-B14F-4D97-AF65-F5344CB8AC3E}">
        <p14:creationId xmlns:p14="http://schemas.microsoft.com/office/powerpoint/2010/main" val="3125368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xStyles>
    <p:titleStyle>
      <a:lvl1pPr algn="l" defTabSz="914400" rtl="0" eaLnBrk="1" latinLnBrk="0" hangingPunct="1">
        <a:lnSpc>
          <a:spcPct val="100000"/>
        </a:lnSpc>
        <a:spcBef>
          <a:spcPct val="0"/>
        </a:spcBef>
        <a:spcAft>
          <a:spcPts val="4000"/>
        </a:spcAft>
        <a:buNone/>
        <a:defRPr sz="3600" b="1" i="0" kern="1200" spc="7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600"/>
        </a:spcBef>
        <a:spcAft>
          <a:spcPts val="600"/>
        </a:spcAft>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1800" kern="1200" spc="20" baseline="0">
          <a:solidFill>
            <a:schemeClr val="tx1"/>
          </a:solidFill>
          <a:latin typeface="+mn-lt"/>
          <a:ea typeface="+mn-ea"/>
          <a:cs typeface="+mn-cs"/>
        </a:defRPr>
      </a:lvl2pPr>
      <a:lvl3pPr marL="1143000" indent="-228600" algn="l" defTabSz="914400" rtl="0" eaLnBrk="1" latinLnBrk="0" hangingPunct="1">
        <a:lnSpc>
          <a:spcPct val="90000"/>
        </a:lnSpc>
        <a:spcBef>
          <a:spcPts val="400"/>
        </a:spcBef>
        <a:spcAft>
          <a:spcPts val="400"/>
        </a:spcAft>
        <a:buFont typeface="Arial" panose="020B0604020202020204" pitchFamily="34" charset="0"/>
        <a:buChar char="•"/>
        <a:defRPr sz="1600" kern="1200" spc="20" baseline="0">
          <a:solidFill>
            <a:schemeClr val="tx1"/>
          </a:solidFill>
          <a:latin typeface="+mn-lt"/>
          <a:ea typeface="+mn-ea"/>
          <a:cs typeface="+mn-cs"/>
        </a:defRPr>
      </a:lvl3pPr>
      <a:lvl4pPr marL="1600200" indent="-228600" algn="l" defTabSz="914400" rtl="0" eaLnBrk="1" latinLnBrk="0" hangingPunct="1">
        <a:lnSpc>
          <a:spcPct val="90000"/>
        </a:lnSpc>
        <a:spcBef>
          <a:spcPts val="400"/>
        </a:spcBef>
        <a:spcAft>
          <a:spcPts val="400"/>
        </a:spcAft>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90000"/>
        </a:lnSpc>
        <a:spcBef>
          <a:spcPts val="400"/>
        </a:spcBef>
        <a:spcAft>
          <a:spcPts val="400"/>
        </a:spcAft>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34">
          <p15:clr>
            <a:srgbClr val="F26B43"/>
          </p15:clr>
        </p15:guide>
        <p15:guide id="2" pos="7446">
          <p15:clr>
            <a:srgbClr val="F26B43"/>
          </p15:clr>
        </p15:guide>
        <p15:guide id="3" orient="horz" pos="2160">
          <p15:clr>
            <a:srgbClr val="F26B43"/>
          </p15:clr>
        </p15:guide>
        <p15:guide id="4" orient="horz" pos="232">
          <p15:clr>
            <a:srgbClr val="F26B43"/>
          </p15:clr>
        </p15:guide>
        <p15:guide id="5" orient="horz" pos="4088">
          <p15:clr>
            <a:srgbClr val="F26B43"/>
          </p15:clr>
        </p15:guide>
        <p15:guide id="6" pos="3840">
          <p15:clr>
            <a:srgbClr val="F26B43"/>
          </p15:clr>
        </p15:guide>
        <p15:guide id="7" pos="914">
          <p15:clr>
            <a:srgbClr val="F26B43"/>
          </p15:clr>
        </p15:guide>
        <p15:guide id="8" pos="6766">
          <p15:clr>
            <a:srgbClr val="F26B43"/>
          </p15:clr>
        </p15:guide>
        <p15:guide id="10" orient="horz" pos="9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riksbank.se/en/Statistics/Payment-statistic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riksbank.se/en/Financial-stability/Payments/Does-Sweden-need-the-e-krona/"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en-GB" dirty="0"/>
              <a:t>The E-krona project in a nutshell</a:t>
            </a:r>
            <a:r>
              <a:rPr lang="sv-SE" dirty="0"/>
              <a:t/>
            </a:r>
            <a:br>
              <a:rPr lang="sv-SE" dirty="0"/>
            </a:br>
            <a:r>
              <a:rPr lang="sv-SE" dirty="0"/>
              <a:t/>
            </a:r>
            <a:br>
              <a:rPr lang="sv-SE" dirty="0"/>
            </a:br>
            <a:r>
              <a:rPr lang="en-GB" sz="2200" dirty="0"/>
              <a:t>.</a:t>
            </a:r>
            <a:br>
              <a:rPr lang="en-GB" sz="2200" dirty="0"/>
            </a:br>
            <a:r>
              <a:rPr lang="en-GB" sz="2200" dirty="0"/>
              <a:t/>
            </a:r>
            <a:br>
              <a:rPr lang="en-GB" sz="2200" dirty="0"/>
            </a:br>
            <a:r>
              <a:rPr lang="en-GB" sz="2200" dirty="0"/>
              <a:t/>
            </a:r>
            <a:br>
              <a:rPr lang="en-GB" sz="2200" dirty="0"/>
            </a:br>
            <a:r>
              <a:rPr lang="en-GB" sz="2200" dirty="0"/>
              <a:t/>
            </a:r>
            <a:br>
              <a:rPr lang="en-GB" sz="2200" dirty="0"/>
            </a:br>
            <a:r>
              <a:rPr lang="sv-SE" sz="2200" dirty="0"/>
              <a:t/>
            </a:r>
            <a:br>
              <a:rPr lang="sv-SE" sz="2200" dirty="0"/>
            </a:br>
            <a:r>
              <a:rPr lang="sv-SE" sz="2200" dirty="0"/>
              <a:t/>
            </a:r>
            <a:br>
              <a:rPr lang="sv-SE" sz="2200" dirty="0"/>
            </a:br>
            <a:r>
              <a:rPr lang="sv-SE" sz="2200" dirty="0"/>
              <a:t>Institutet för framtidsstudier</a:t>
            </a:r>
            <a:br>
              <a:rPr lang="sv-SE" sz="2200" dirty="0"/>
            </a:br>
            <a:r>
              <a:rPr lang="sv-SE" sz="2200" dirty="0"/>
              <a:t>Stockholm (2018-03-06)</a:t>
            </a:r>
            <a:endParaRPr lang="sv-SE" dirty="0"/>
          </a:p>
        </p:txBody>
      </p:sp>
      <p:sp>
        <p:nvSpPr>
          <p:cNvPr id="3" name="Underrubrik 2"/>
          <p:cNvSpPr>
            <a:spLocks noGrp="1"/>
          </p:cNvSpPr>
          <p:nvPr>
            <p:ph type="subTitle" idx="1"/>
          </p:nvPr>
        </p:nvSpPr>
        <p:spPr/>
        <p:txBody>
          <a:bodyPr/>
          <a:lstStyle/>
          <a:p>
            <a:r>
              <a:rPr lang="sv-SE" dirty="0"/>
              <a:t>Björn Segendorf</a:t>
            </a:r>
            <a:br>
              <a:rPr lang="sv-SE" dirty="0"/>
            </a:br>
            <a:r>
              <a:rPr lang="sv-SE" dirty="0"/>
              <a:t> Senior </a:t>
            </a:r>
            <a:r>
              <a:rPr lang="sv-SE" dirty="0" err="1"/>
              <a:t>Adviser</a:t>
            </a:r>
            <a:endParaRPr lang="sv-SE" dirty="0"/>
          </a:p>
        </p:txBody>
      </p:sp>
    </p:spTree>
    <p:extLst>
      <p:ext uri="{BB962C8B-B14F-4D97-AF65-F5344CB8AC3E}">
        <p14:creationId xmlns:p14="http://schemas.microsoft.com/office/powerpoint/2010/main" val="2471245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dirty="0"/>
          </a:p>
        </p:txBody>
      </p:sp>
      <p:sp>
        <p:nvSpPr>
          <p:cNvPr id="4" name="textruta 3"/>
          <p:cNvSpPr txBox="1"/>
          <p:nvPr/>
        </p:nvSpPr>
        <p:spPr>
          <a:xfrm>
            <a:off x="4035973" y="3218795"/>
            <a:ext cx="3510898" cy="1569660"/>
          </a:xfrm>
          <a:prstGeom prst="rect">
            <a:avLst/>
          </a:prstGeom>
          <a:noFill/>
        </p:spPr>
        <p:txBody>
          <a:bodyPr wrap="none" rtlCol="0">
            <a:spAutoFit/>
          </a:bodyPr>
          <a:lstStyle/>
          <a:p>
            <a:r>
              <a:rPr lang="sv-SE" sz="9600" b="1" dirty="0"/>
              <a:t>EXTRA</a:t>
            </a:r>
          </a:p>
        </p:txBody>
      </p:sp>
    </p:spTree>
    <p:extLst>
      <p:ext uri="{BB962C8B-B14F-4D97-AF65-F5344CB8AC3E}">
        <p14:creationId xmlns:p14="http://schemas.microsoft.com/office/powerpoint/2010/main" val="3328000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t>The </a:t>
            </a:r>
            <a:r>
              <a:rPr lang="en-US" dirty="0" err="1"/>
              <a:t>Riksbank’s</a:t>
            </a:r>
            <a:r>
              <a:rPr lang="en-US" dirty="0"/>
              <a:t> biannual household payment survey</a:t>
            </a:r>
          </a:p>
        </p:txBody>
      </p:sp>
      <p:sp>
        <p:nvSpPr>
          <p:cNvPr id="3" name="Platshållare för innehåll 2"/>
          <p:cNvSpPr>
            <a:spLocks noGrp="1"/>
          </p:cNvSpPr>
          <p:nvPr>
            <p:ph idx="1"/>
          </p:nvPr>
        </p:nvSpPr>
        <p:spPr/>
        <p:txBody>
          <a:bodyPr>
            <a:normAutofit fontScale="92500" lnSpcReduction="20000"/>
          </a:bodyPr>
          <a:lstStyle/>
          <a:p>
            <a:r>
              <a:rPr lang="en-US" dirty="0"/>
              <a:t>Q. Which of the following payment methods have you privately used in the past month?</a:t>
            </a:r>
          </a:p>
          <a:p>
            <a:pPr lvl="1"/>
            <a:r>
              <a:rPr lang="en-US" dirty="0"/>
              <a:t>Cash	2010: 94%	2016: 79%</a:t>
            </a:r>
          </a:p>
          <a:p>
            <a:r>
              <a:rPr lang="en-US" dirty="0"/>
              <a:t>Q: How did you pay the last time you paid for something?</a:t>
            </a:r>
          </a:p>
          <a:p>
            <a:pPr lvl="1"/>
            <a:r>
              <a:rPr lang="en-US" dirty="0"/>
              <a:t>Cash	2010:  39%	2016: 15%</a:t>
            </a:r>
          </a:p>
          <a:p>
            <a:r>
              <a:rPr lang="en-US" dirty="0"/>
              <a:t>Q: What was your main payment method for payments below SEK 100 (EUR 10) over the past month?</a:t>
            </a:r>
          </a:p>
          <a:p>
            <a:pPr lvl="1"/>
            <a:r>
              <a:rPr lang="en-US" dirty="0"/>
              <a:t>Cash	2010: 59%	2016: 26%</a:t>
            </a:r>
          </a:p>
          <a:p>
            <a:r>
              <a:rPr lang="en-US" dirty="0"/>
              <a:t>Q: Would you be able to cope without cash in society as it is at present?</a:t>
            </a:r>
          </a:p>
          <a:p>
            <a:pPr lvl="1"/>
            <a:r>
              <a:rPr lang="en-US" dirty="0"/>
              <a:t>Yes: 63% (2016)</a:t>
            </a:r>
          </a:p>
          <a:p>
            <a:pPr lvl="1"/>
            <a:endParaRPr lang="en-US" dirty="0"/>
          </a:p>
          <a:p>
            <a:r>
              <a:rPr lang="sv-SE" dirty="0">
                <a:hlinkClick r:id="rId3"/>
              </a:rPr>
              <a:t>http://www.riksbank.se/en/Statistics/Payment-statistics/</a:t>
            </a:r>
            <a:endParaRPr lang="sv-SE" dirty="0"/>
          </a:p>
        </p:txBody>
      </p:sp>
    </p:spTree>
    <p:extLst>
      <p:ext uri="{BB962C8B-B14F-4D97-AF65-F5344CB8AC3E}">
        <p14:creationId xmlns:p14="http://schemas.microsoft.com/office/powerpoint/2010/main" val="3676207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stretch>
            <a:fillRect/>
          </a:stretch>
        </p:blipFill>
        <p:spPr>
          <a:xfrm>
            <a:off x="2899324" y="2325043"/>
            <a:ext cx="5340179" cy="3209788"/>
          </a:xfrm>
          <a:prstGeom prst="rect">
            <a:avLst/>
          </a:prstGeom>
        </p:spPr>
      </p:pic>
      <p:sp>
        <p:nvSpPr>
          <p:cNvPr id="2" name="Rubrik 1"/>
          <p:cNvSpPr>
            <a:spLocks noGrp="1"/>
          </p:cNvSpPr>
          <p:nvPr>
            <p:ph type="title"/>
          </p:nvPr>
        </p:nvSpPr>
        <p:spPr/>
        <p:txBody>
          <a:bodyPr/>
          <a:lstStyle/>
          <a:p>
            <a:r>
              <a:rPr lang="en-US" dirty="0"/>
              <a:t>What about the future?</a:t>
            </a:r>
          </a:p>
        </p:txBody>
      </p:sp>
      <p:sp>
        <p:nvSpPr>
          <p:cNvPr id="3" name="Platshållare för innehåll 2"/>
          <p:cNvSpPr>
            <a:spLocks noGrp="1"/>
          </p:cNvSpPr>
          <p:nvPr>
            <p:ph idx="1"/>
          </p:nvPr>
        </p:nvSpPr>
        <p:spPr/>
        <p:txBody>
          <a:bodyPr>
            <a:normAutofit lnSpcReduction="10000"/>
          </a:bodyPr>
          <a:lstStyle/>
          <a:p>
            <a:r>
              <a:rPr lang="en-US" sz="2600" dirty="0"/>
              <a:t>Point-of-sale payment services is a two-sided market</a:t>
            </a:r>
          </a:p>
          <a:p>
            <a:pPr lvl="1"/>
            <a:r>
              <a:rPr lang="en-US" sz="2400" dirty="0"/>
              <a:t>The logic works both ways</a:t>
            </a:r>
          </a:p>
          <a:p>
            <a:pPr lvl="1"/>
            <a:r>
              <a:rPr lang="en-US" sz="2400" dirty="0"/>
              <a:t>Now it is households that are abandoning cash</a:t>
            </a:r>
          </a:p>
          <a:p>
            <a:r>
              <a:rPr lang="en-US" sz="2600" dirty="0"/>
              <a:t>Ongoing research project: at what point may merchants stop taking cash?</a:t>
            </a:r>
          </a:p>
          <a:p>
            <a:pPr lvl="2"/>
            <a:r>
              <a:rPr lang="en-US" sz="2400" dirty="0"/>
              <a:t>Niklas Arvidsson, Royal Institute of Technology (KTH)</a:t>
            </a:r>
          </a:p>
          <a:p>
            <a:pPr lvl="2"/>
            <a:r>
              <a:rPr lang="en-US" sz="2400" dirty="0"/>
              <a:t>Jonas Hedman, Copenhagen School of Business</a:t>
            </a:r>
          </a:p>
          <a:p>
            <a:pPr lvl="2"/>
            <a:r>
              <a:rPr lang="en-US" sz="2400" dirty="0"/>
              <a:t>Björn Segendorf, </a:t>
            </a:r>
            <a:r>
              <a:rPr lang="en-US" sz="2400" dirty="0" err="1"/>
              <a:t>Riksbank</a:t>
            </a:r>
            <a:endParaRPr lang="en-US" sz="2400" dirty="0"/>
          </a:p>
          <a:p>
            <a:pPr lvl="1"/>
            <a:r>
              <a:rPr lang="en-US" sz="2400" dirty="0"/>
              <a:t>Survey data from a broad range of merchants</a:t>
            </a:r>
          </a:p>
        </p:txBody>
      </p:sp>
      <p:sp>
        <p:nvSpPr>
          <p:cNvPr id="4" name="textruta 3"/>
          <p:cNvSpPr txBox="1"/>
          <p:nvPr/>
        </p:nvSpPr>
        <p:spPr>
          <a:xfrm>
            <a:off x="3273552" y="3173032"/>
            <a:ext cx="960519" cy="461665"/>
          </a:xfrm>
          <a:prstGeom prst="rect">
            <a:avLst/>
          </a:prstGeom>
          <a:noFill/>
        </p:spPr>
        <p:txBody>
          <a:bodyPr wrap="none" rtlCol="0">
            <a:spAutoFit/>
          </a:bodyPr>
          <a:lstStyle/>
          <a:p>
            <a:r>
              <a:rPr lang="sv-SE" sz="2400" dirty="0"/>
              <a:t>&gt;2030</a:t>
            </a:r>
          </a:p>
        </p:txBody>
      </p:sp>
      <p:sp>
        <p:nvSpPr>
          <p:cNvPr id="8" name="textruta 7"/>
          <p:cNvSpPr txBox="1"/>
          <p:nvPr/>
        </p:nvSpPr>
        <p:spPr>
          <a:xfrm>
            <a:off x="6976872" y="3159751"/>
            <a:ext cx="806631" cy="461665"/>
          </a:xfrm>
          <a:prstGeom prst="rect">
            <a:avLst/>
          </a:prstGeom>
          <a:noFill/>
        </p:spPr>
        <p:txBody>
          <a:bodyPr wrap="none" rtlCol="0">
            <a:spAutoFit/>
          </a:bodyPr>
          <a:lstStyle/>
          <a:p>
            <a:r>
              <a:rPr lang="sv-SE" sz="2400" dirty="0"/>
              <a:t>2020</a:t>
            </a:r>
          </a:p>
        </p:txBody>
      </p:sp>
      <p:sp>
        <p:nvSpPr>
          <p:cNvPr id="9" name="textruta 8"/>
          <p:cNvSpPr txBox="1"/>
          <p:nvPr/>
        </p:nvSpPr>
        <p:spPr>
          <a:xfrm>
            <a:off x="6812280" y="4696525"/>
            <a:ext cx="806631" cy="461665"/>
          </a:xfrm>
          <a:prstGeom prst="rect">
            <a:avLst/>
          </a:prstGeom>
          <a:noFill/>
        </p:spPr>
        <p:txBody>
          <a:bodyPr wrap="none" rtlCol="0">
            <a:spAutoFit/>
          </a:bodyPr>
          <a:lstStyle/>
          <a:p>
            <a:r>
              <a:rPr lang="sv-SE" sz="2400" dirty="0"/>
              <a:t>2025</a:t>
            </a:r>
          </a:p>
        </p:txBody>
      </p:sp>
      <p:sp>
        <p:nvSpPr>
          <p:cNvPr id="10" name="textruta 9"/>
          <p:cNvSpPr txBox="1"/>
          <p:nvPr/>
        </p:nvSpPr>
        <p:spPr>
          <a:xfrm>
            <a:off x="4037275" y="5090623"/>
            <a:ext cx="806631" cy="461665"/>
          </a:xfrm>
          <a:prstGeom prst="rect">
            <a:avLst/>
          </a:prstGeom>
          <a:noFill/>
        </p:spPr>
        <p:txBody>
          <a:bodyPr wrap="none" rtlCol="0">
            <a:spAutoFit/>
          </a:bodyPr>
          <a:lstStyle/>
          <a:p>
            <a:r>
              <a:rPr lang="sv-SE" sz="2400" dirty="0"/>
              <a:t>2030</a:t>
            </a:r>
          </a:p>
        </p:txBody>
      </p:sp>
      <p:sp>
        <p:nvSpPr>
          <p:cNvPr id="11" name="textruta 10"/>
          <p:cNvSpPr txBox="1"/>
          <p:nvPr/>
        </p:nvSpPr>
        <p:spPr>
          <a:xfrm>
            <a:off x="6090512" y="5321455"/>
            <a:ext cx="1957587" cy="1323439"/>
          </a:xfrm>
          <a:prstGeom prst="rect">
            <a:avLst/>
          </a:prstGeom>
          <a:noFill/>
        </p:spPr>
        <p:txBody>
          <a:bodyPr wrap="none" rtlCol="0">
            <a:spAutoFit/>
          </a:bodyPr>
          <a:lstStyle/>
          <a:p>
            <a:r>
              <a:rPr lang="sv-SE" sz="8000" b="1" dirty="0"/>
              <a:t>50%</a:t>
            </a:r>
          </a:p>
        </p:txBody>
      </p:sp>
      <p:sp>
        <p:nvSpPr>
          <p:cNvPr id="6" name="textruta 5"/>
          <p:cNvSpPr txBox="1"/>
          <p:nvPr/>
        </p:nvSpPr>
        <p:spPr>
          <a:xfrm>
            <a:off x="2340864" y="1863378"/>
            <a:ext cx="6819880" cy="461665"/>
          </a:xfrm>
          <a:prstGeom prst="rect">
            <a:avLst/>
          </a:prstGeom>
          <a:noFill/>
        </p:spPr>
        <p:txBody>
          <a:bodyPr wrap="none" rtlCol="0">
            <a:spAutoFit/>
          </a:bodyPr>
          <a:lstStyle/>
          <a:p>
            <a:r>
              <a:rPr lang="sv-SE" sz="2400" dirty="0" err="1"/>
              <a:t>When</a:t>
            </a:r>
            <a:r>
              <a:rPr lang="sv-SE" sz="2400" dirty="0"/>
              <a:t> do </a:t>
            </a:r>
            <a:r>
              <a:rPr lang="sv-SE" sz="2400" dirty="0" err="1"/>
              <a:t>you</a:t>
            </a:r>
            <a:r>
              <a:rPr lang="sv-SE" sz="2400" dirty="0"/>
              <a:t> </a:t>
            </a:r>
            <a:r>
              <a:rPr lang="sv-SE" sz="2400" dirty="0" err="1"/>
              <a:t>think</a:t>
            </a:r>
            <a:r>
              <a:rPr lang="sv-SE" sz="2400" dirty="0"/>
              <a:t> </a:t>
            </a:r>
            <a:r>
              <a:rPr lang="sv-SE" sz="2400" dirty="0" err="1"/>
              <a:t>that</a:t>
            </a:r>
            <a:r>
              <a:rPr lang="sv-SE" sz="2400" dirty="0"/>
              <a:t> </a:t>
            </a:r>
            <a:r>
              <a:rPr lang="sv-SE" sz="2400" dirty="0" err="1"/>
              <a:t>you</a:t>
            </a:r>
            <a:r>
              <a:rPr lang="sv-SE" sz="2400" dirty="0"/>
              <a:t> </a:t>
            </a:r>
            <a:r>
              <a:rPr lang="sv-SE" sz="2400" dirty="0" err="1"/>
              <a:t>will</a:t>
            </a:r>
            <a:r>
              <a:rPr lang="sv-SE" sz="2400" dirty="0"/>
              <a:t> stop </a:t>
            </a:r>
            <a:r>
              <a:rPr lang="sv-SE" sz="2400" dirty="0" err="1"/>
              <a:t>accepting</a:t>
            </a:r>
            <a:r>
              <a:rPr lang="sv-SE" sz="2400" dirty="0"/>
              <a:t> cash?</a:t>
            </a:r>
          </a:p>
        </p:txBody>
      </p:sp>
    </p:spTree>
    <p:extLst>
      <p:ext uri="{BB962C8B-B14F-4D97-AF65-F5344CB8AC3E}">
        <p14:creationId xmlns:p14="http://schemas.microsoft.com/office/powerpoint/2010/main" val="236748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
                                            <p:txEl>
                                              <p:pRg st="5" end="5"/>
                                            </p:txEl>
                                          </p:spTgt>
                                        </p:tgtEl>
                                      </p:cBhvr>
                                    </p:animEffect>
                                    <p:set>
                                      <p:cBhvr>
                                        <p:cTn id="22" dur="1" fill="hold">
                                          <p:stCondLst>
                                            <p:cond delay="499"/>
                                          </p:stCondLst>
                                        </p:cTn>
                                        <p:tgtEl>
                                          <p:spTgt spid="3">
                                            <p:txEl>
                                              <p:pRg st="5" end="5"/>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xEl>
                                              <p:pRg st="6" end="6"/>
                                            </p:txEl>
                                          </p:spTgt>
                                        </p:tgtEl>
                                      </p:cBhvr>
                                    </p:animEffect>
                                    <p:set>
                                      <p:cBhvr>
                                        <p:cTn id="25" dur="1" fill="hold">
                                          <p:stCondLst>
                                            <p:cond delay="499"/>
                                          </p:stCondLst>
                                        </p:cTn>
                                        <p:tgtEl>
                                          <p:spTgt spid="3">
                                            <p:txEl>
                                              <p:pRg st="6" end="6"/>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
                                            <p:txEl>
                                              <p:pRg st="7" end="7"/>
                                            </p:txEl>
                                          </p:spTgt>
                                        </p:tgtEl>
                                      </p:cBhvr>
                                    </p:animEffect>
                                    <p:set>
                                      <p:cBhvr>
                                        <p:cTn id="28" dur="1" fill="hold">
                                          <p:stCondLst>
                                            <p:cond delay="499"/>
                                          </p:stCondLst>
                                        </p:cTn>
                                        <p:tgtEl>
                                          <p:spTgt spid="3">
                                            <p:txEl>
                                              <p:pRg st="7" end="7"/>
                                            </p:txEl>
                                          </p:spTgt>
                                        </p:tgtEl>
                                        <p:attrNameLst>
                                          <p:attrName>style.visibility</p:attrName>
                                        </p:attrNameLst>
                                      </p:cBhvr>
                                      <p:to>
                                        <p:strVal val="hidden"/>
                                      </p:to>
                                    </p:set>
                                  </p:childTnLst>
                                </p:cTn>
                              </p:par>
                              <p:par>
                                <p:cTn id="29" presetID="10" presetClass="entr" presetSubtype="0" fill="hold" grpId="0" nodeType="withEffect">
                                  <p:stCondLst>
                                    <p:cond delay="30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par>
                                <p:cTn id="38" presetID="10" presetClass="entr" presetSubtype="0" fill="hold" grpId="0" nodeType="withEffect">
                                  <p:stCondLst>
                                    <p:cond delay="30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000"/>
                                        <p:tgtEl>
                                          <p:spTgt spid="8"/>
                                        </p:tgtEl>
                                      </p:cBhvr>
                                    </p:animEffect>
                                  </p:childTnLst>
                                </p:cTn>
                              </p:par>
                              <p:par>
                                <p:cTn id="41" presetID="10" presetClass="entr" presetSubtype="0" fill="hold" grpId="0" nodeType="withEffect">
                                  <p:stCondLst>
                                    <p:cond delay="60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childTnLst>
                                </p:cTn>
                              </p:par>
                              <p:par>
                                <p:cTn id="44" presetID="10" presetClass="entr" presetSubtype="0" fill="hold" grpId="0" nodeType="withEffect">
                                  <p:stCondLst>
                                    <p:cond delay="300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2000"/>
                                        <p:tgtEl>
                                          <p:spTgt spid="6"/>
                                        </p:tgtEl>
                                      </p:cBhvr>
                                    </p:animEffect>
                                  </p:childTnLst>
                                </p:cTn>
                              </p:par>
                              <p:par>
                                <p:cTn id="47" presetID="10" presetClass="entr" presetSubtype="0" fill="hold" nodeType="withEffect">
                                  <p:stCondLst>
                                    <p:cond delay="300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43042" y="365125"/>
            <a:ext cx="9297983" cy="624853"/>
          </a:xfrm>
        </p:spPr>
        <p:txBody>
          <a:bodyPr>
            <a:normAutofit fontScale="90000"/>
          </a:bodyPr>
          <a:lstStyle/>
          <a:p>
            <a:r>
              <a:rPr lang="sv-SE" dirty="0"/>
              <a:t>Cash: The </a:t>
            </a:r>
            <a:r>
              <a:rPr lang="sv-SE" dirty="0" err="1"/>
              <a:t>product</a:t>
            </a:r>
            <a:r>
              <a:rPr lang="sv-SE" dirty="0"/>
              <a:t> of central banks</a:t>
            </a:r>
          </a:p>
        </p:txBody>
      </p:sp>
      <p:pic>
        <p:nvPicPr>
          <p:cNvPr id="13" name="Platshållare för innehåll 12"/>
          <p:cNvPicPr>
            <a:picLocks noGrp="1" noChangeAspect="1"/>
          </p:cNvPicPr>
          <p:nvPr>
            <p:ph idx="1"/>
          </p:nvPr>
        </p:nvPicPr>
        <p:blipFill>
          <a:blip r:embed="rId3"/>
          <a:stretch>
            <a:fillRect/>
          </a:stretch>
        </p:blipFill>
        <p:spPr>
          <a:xfrm>
            <a:off x="1771650" y="1835841"/>
            <a:ext cx="7896406" cy="4809468"/>
          </a:xfrm>
          <a:prstGeom prst="rect">
            <a:avLst/>
          </a:prstGeom>
        </p:spPr>
      </p:pic>
      <p:grpSp>
        <p:nvGrpSpPr>
          <p:cNvPr id="4" name="Group 13"/>
          <p:cNvGrpSpPr/>
          <p:nvPr/>
        </p:nvGrpSpPr>
        <p:grpSpPr>
          <a:xfrm>
            <a:off x="1690418" y="1690688"/>
            <a:ext cx="8477680" cy="4636275"/>
            <a:chOff x="1637082" y="992210"/>
            <a:chExt cx="6210916" cy="3887560"/>
          </a:xfrm>
        </p:grpSpPr>
        <p:sp>
          <p:nvSpPr>
            <p:cNvPr id="5" name="Freeform 14"/>
            <p:cNvSpPr/>
            <p:nvPr/>
          </p:nvSpPr>
          <p:spPr>
            <a:xfrm>
              <a:off x="2013626" y="1671668"/>
              <a:ext cx="4893011" cy="3099221"/>
            </a:xfrm>
            <a:custGeom>
              <a:avLst/>
              <a:gdLst>
                <a:gd name="connsiteX0" fmla="*/ 0 w 4610910"/>
                <a:gd name="connsiteY0" fmla="*/ 3112851 h 3122211"/>
                <a:gd name="connsiteX1" fmla="*/ 398834 w 4610910"/>
                <a:gd name="connsiteY1" fmla="*/ 3112851 h 3122211"/>
                <a:gd name="connsiteX2" fmla="*/ 554476 w 4610910"/>
                <a:gd name="connsiteY2" fmla="*/ 3015575 h 3122211"/>
                <a:gd name="connsiteX3" fmla="*/ 661480 w 4610910"/>
                <a:gd name="connsiteY3" fmla="*/ 2889115 h 3122211"/>
                <a:gd name="connsiteX4" fmla="*/ 846306 w 4610910"/>
                <a:gd name="connsiteY4" fmla="*/ 2704289 h 3122211"/>
                <a:gd name="connsiteX5" fmla="*/ 1021404 w 4610910"/>
                <a:gd name="connsiteY5" fmla="*/ 2577830 h 3122211"/>
                <a:gd name="connsiteX6" fmla="*/ 1332689 w 4610910"/>
                <a:gd name="connsiteY6" fmla="*/ 2519464 h 3122211"/>
                <a:gd name="connsiteX7" fmla="*/ 1614791 w 4610910"/>
                <a:gd name="connsiteY7" fmla="*/ 2500009 h 3122211"/>
                <a:gd name="connsiteX8" fmla="*/ 1984442 w 4610910"/>
                <a:gd name="connsiteY8" fmla="*/ 2529192 h 3122211"/>
                <a:gd name="connsiteX9" fmla="*/ 2256817 w 4610910"/>
                <a:gd name="connsiteY9" fmla="*/ 2431915 h 3122211"/>
                <a:gd name="connsiteX10" fmla="*/ 2402731 w 4610910"/>
                <a:gd name="connsiteY10" fmla="*/ 2324911 h 3122211"/>
                <a:gd name="connsiteX11" fmla="*/ 2626468 w 4610910"/>
                <a:gd name="connsiteY11" fmla="*/ 2120630 h 3122211"/>
                <a:gd name="connsiteX12" fmla="*/ 2976663 w 4610910"/>
                <a:gd name="connsiteY12" fmla="*/ 1712068 h 3122211"/>
                <a:gd name="connsiteX13" fmla="*/ 3297676 w 4610910"/>
                <a:gd name="connsiteY13" fmla="*/ 1196502 h 3122211"/>
                <a:gd name="connsiteX14" fmla="*/ 3579778 w 4610910"/>
                <a:gd name="connsiteY14" fmla="*/ 496111 h 3122211"/>
                <a:gd name="connsiteX15" fmla="*/ 3754876 w 4610910"/>
                <a:gd name="connsiteY15" fmla="*/ 77821 h 3122211"/>
                <a:gd name="connsiteX16" fmla="*/ 3900791 w 4610910"/>
                <a:gd name="connsiteY16" fmla="*/ 19455 h 3122211"/>
                <a:gd name="connsiteX17" fmla="*/ 4610910 w 4610910"/>
                <a:gd name="connsiteY17" fmla="*/ 0 h 3122211"/>
                <a:gd name="connsiteX0" fmla="*/ 0 w 4610910"/>
                <a:gd name="connsiteY0" fmla="*/ 3112851 h 3122211"/>
                <a:gd name="connsiteX1" fmla="*/ 398834 w 4610910"/>
                <a:gd name="connsiteY1" fmla="*/ 3112851 h 3122211"/>
                <a:gd name="connsiteX2" fmla="*/ 554476 w 4610910"/>
                <a:gd name="connsiteY2" fmla="*/ 3015575 h 3122211"/>
                <a:gd name="connsiteX3" fmla="*/ 661480 w 4610910"/>
                <a:gd name="connsiteY3" fmla="*/ 2889115 h 3122211"/>
                <a:gd name="connsiteX4" fmla="*/ 846306 w 4610910"/>
                <a:gd name="connsiteY4" fmla="*/ 2704289 h 3122211"/>
                <a:gd name="connsiteX5" fmla="*/ 1021404 w 4610910"/>
                <a:gd name="connsiteY5" fmla="*/ 2577830 h 3122211"/>
                <a:gd name="connsiteX6" fmla="*/ 1332689 w 4610910"/>
                <a:gd name="connsiteY6" fmla="*/ 2519464 h 3122211"/>
                <a:gd name="connsiteX7" fmla="*/ 1614791 w 4610910"/>
                <a:gd name="connsiteY7" fmla="*/ 2500009 h 3122211"/>
                <a:gd name="connsiteX8" fmla="*/ 1964987 w 4610910"/>
                <a:gd name="connsiteY8" fmla="*/ 2500009 h 3122211"/>
                <a:gd name="connsiteX9" fmla="*/ 2256817 w 4610910"/>
                <a:gd name="connsiteY9" fmla="*/ 2431915 h 3122211"/>
                <a:gd name="connsiteX10" fmla="*/ 2402731 w 4610910"/>
                <a:gd name="connsiteY10" fmla="*/ 2324911 h 3122211"/>
                <a:gd name="connsiteX11" fmla="*/ 2626468 w 4610910"/>
                <a:gd name="connsiteY11" fmla="*/ 2120630 h 3122211"/>
                <a:gd name="connsiteX12" fmla="*/ 2976663 w 4610910"/>
                <a:gd name="connsiteY12" fmla="*/ 1712068 h 3122211"/>
                <a:gd name="connsiteX13" fmla="*/ 3297676 w 4610910"/>
                <a:gd name="connsiteY13" fmla="*/ 1196502 h 3122211"/>
                <a:gd name="connsiteX14" fmla="*/ 3579778 w 4610910"/>
                <a:gd name="connsiteY14" fmla="*/ 496111 h 3122211"/>
                <a:gd name="connsiteX15" fmla="*/ 3754876 w 4610910"/>
                <a:gd name="connsiteY15" fmla="*/ 77821 h 3122211"/>
                <a:gd name="connsiteX16" fmla="*/ 3900791 w 4610910"/>
                <a:gd name="connsiteY16" fmla="*/ 19455 h 3122211"/>
                <a:gd name="connsiteX17" fmla="*/ 4610910 w 4610910"/>
                <a:gd name="connsiteY17" fmla="*/ 0 h 3122211"/>
                <a:gd name="connsiteX0" fmla="*/ 0 w 4610910"/>
                <a:gd name="connsiteY0" fmla="*/ 3112851 h 3114644"/>
                <a:gd name="connsiteX1" fmla="*/ 311285 w 4610910"/>
                <a:gd name="connsiteY1" fmla="*/ 3083668 h 3114644"/>
                <a:gd name="connsiteX2" fmla="*/ 554476 w 4610910"/>
                <a:gd name="connsiteY2" fmla="*/ 3015575 h 3114644"/>
                <a:gd name="connsiteX3" fmla="*/ 661480 w 4610910"/>
                <a:gd name="connsiteY3" fmla="*/ 2889115 h 3114644"/>
                <a:gd name="connsiteX4" fmla="*/ 846306 w 4610910"/>
                <a:gd name="connsiteY4" fmla="*/ 2704289 h 3114644"/>
                <a:gd name="connsiteX5" fmla="*/ 1021404 w 4610910"/>
                <a:gd name="connsiteY5" fmla="*/ 2577830 h 3114644"/>
                <a:gd name="connsiteX6" fmla="*/ 1332689 w 4610910"/>
                <a:gd name="connsiteY6" fmla="*/ 2519464 h 3114644"/>
                <a:gd name="connsiteX7" fmla="*/ 1614791 w 4610910"/>
                <a:gd name="connsiteY7" fmla="*/ 2500009 h 3114644"/>
                <a:gd name="connsiteX8" fmla="*/ 1964987 w 4610910"/>
                <a:gd name="connsiteY8" fmla="*/ 2500009 h 3114644"/>
                <a:gd name="connsiteX9" fmla="*/ 2256817 w 4610910"/>
                <a:gd name="connsiteY9" fmla="*/ 2431915 h 3114644"/>
                <a:gd name="connsiteX10" fmla="*/ 2402731 w 4610910"/>
                <a:gd name="connsiteY10" fmla="*/ 2324911 h 3114644"/>
                <a:gd name="connsiteX11" fmla="*/ 2626468 w 4610910"/>
                <a:gd name="connsiteY11" fmla="*/ 2120630 h 3114644"/>
                <a:gd name="connsiteX12" fmla="*/ 2976663 w 4610910"/>
                <a:gd name="connsiteY12" fmla="*/ 1712068 h 3114644"/>
                <a:gd name="connsiteX13" fmla="*/ 3297676 w 4610910"/>
                <a:gd name="connsiteY13" fmla="*/ 1196502 h 3114644"/>
                <a:gd name="connsiteX14" fmla="*/ 3579778 w 4610910"/>
                <a:gd name="connsiteY14" fmla="*/ 496111 h 3114644"/>
                <a:gd name="connsiteX15" fmla="*/ 3754876 w 4610910"/>
                <a:gd name="connsiteY15" fmla="*/ 77821 h 3114644"/>
                <a:gd name="connsiteX16" fmla="*/ 3900791 w 4610910"/>
                <a:gd name="connsiteY16" fmla="*/ 19455 h 3114644"/>
                <a:gd name="connsiteX17" fmla="*/ 4610910 w 4610910"/>
                <a:gd name="connsiteY17" fmla="*/ 0 h 3114644"/>
                <a:gd name="connsiteX0" fmla="*/ 0 w 4610910"/>
                <a:gd name="connsiteY0" fmla="*/ 3112851 h 3114855"/>
                <a:gd name="connsiteX1" fmla="*/ 311285 w 4610910"/>
                <a:gd name="connsiteY1" fmla="*/ 3083668 h 3114855"/>
                <a:gd name="connsiteX2" fmla="*/ 515565 w 4610910"/>
                <a:gd name="connsiteY2" fmla="*/ 2996120 h 3114855"/>
                <a:gd name="connsiteX3" fmla="*/ 661480 w 4610910"/>
                <a:gd name="connsiteY3" fmla="*/ 2889115 h 3114855"/>
                <a:gd name="connsiteX4" fmla="*/ 846306 w 4610910"/>
                <a:gd name="connsiteY4" fmla="*/ 2704289 h 3114855"/>
                <a:gd name="connsiteX5" fmla="*/ 1021404 w 4610910"/>
                <a:gd name="connsiteY5" fmla="*/ 2577830 h 3114855"/>
                <a:gd name="connsiteX6" fmla="*/ 1332689 w 4610910"/>
                <a:gd name="connsiteY6" fmla="*/ 2519464 h 3114855"/>
                <a:gd name="connsiteX7" fmla="*/ 1614791 w 4610910"/>
                <a:gd name="connsiteY7" fmla="*/ 2500009 h 3114855"/>
                <a:gd name="connsiteX8" fmla="*/ 1964987 w 4610910"/>
                <a:gd name="connsiteY8" fmla="*/ 2500009 h 3114855"/>
                <a:gd name="connsiteX9" fmla="*/ 2256817 w 4610910"/>
                <a:gd name="connsiteY9" fmla="*/ 2431915 h 3114855"/>
                <a:gd name="connsiteX10" fmla="*/ 2402731 w 4610910"/>
                <a:gd name="connsiteY10" fmla="*/ 2324911 h 3114855"/>
                <a:gd name="connsiteX11" fmla="*/ 2626468 w 4610910"/>
                <a:gd name="connsiteY11" fmla="*/ 2120630 h 3114855"/>
                <a:gd name="connsiteX12" fmla="*/ 2976663 w 4610910"/>
                <a:gd name="connsiteY12" fmla="*/ 1712068 h 3114855"/>
                <a:gd name="connsiteX13" fmla="*/ 3297676 w 4610910"/>
                <a:gd name="connsiteY13" fmla="*/ 1196502 h 3114855"/>
                <a:gd name="connsiteX14" fmla="*/ 3579778 w 4610910"/>
                <a:gd name="connsiteY14" fmla="*/ 496111 h 3114855"/>
                <a:gd name="connsiteX15" fmla="*/ 3754876 w 4610910"/>
                <a:gd name="connsiteY15" fmla="*/ 77821 h 3114855"/>
                <a:gd name="connsiteX16" fmla="*/ 3900791 w 4610910"/>
                <a:gd name="connsiteY16" fmla="*/ 19455 h 3114855"/>
                <a:gd name="connsiteX17" fmla="*/ 4610910 w 4610910"/>
                <a:gd name="connsiteY17" fmla="*/ 0 h 3114855"/>
                <a:gd name="connsiteX0" fmla="*/ 0 w 4610910"/>
                <a:gd name="connsiteY0" fmla="*/ 3112851 h 3114855"/>
                <a:gd name="connsiteX1" fmla="*/ 311285 w 4610910"/>
                <a:gd name="connsiteY1" fmla="*/ 3083668 h 3114855"/>
                <a:gd name="connsiteX2" fmla="*/ 515565 w 4610910"/>
                <a:gd name="connsiteY2" fmla="*/ 2996120 h 3114855"/>
                <a:gd name="connsiteX3" fmla="*/ 690663 w 4610910"/>
                <a:gd name="connsiteY3" fmla="*/ 2869660 h 3114855"/>
                <a:gd name="connsiteX4" fmla="*/ 846306 w 4610910"/>
                <a:gd name="connsiteY4" fmla="*/ 2704289 h 3114855"/>
                <a:gd name="connsiteX5" fmla="*/ 1021404 w 4610910"/>
                <a:gd name="connsiteY5" fmla="*/ 2577830 h 3114855"/>
                <a:gd name="connsiteX6" fmla="*/ 1332689 w 4610910"/>
                <a:gd name="connsiteY6" fmla="*/ 2519464 h 3114855"/>
                <a:gd name="connsiteX7" fmla="*/ 1614791 w 4610910"/>
                <a:gd name="connsiteY7" fmla="*/ 2500009 h 3114855"/>
                <a:gd name="connsiteX8" fmla="*/ 1964987 w 4610910"/>
                <a:gd name="connsiteY8" fmla="*/ 2500009 h 3114855"/>
                <a:gd name="connsiteX9" fmla="*/ 2256817 w 4610910"/>
                <a:gd name="connsiteY9" fmla="*/ 2431915 h 3114855"/>
                <a:gd name="connsiteX10" fmla="*/ 2402731 w 4610910"/>
                <a:gd name="connsiteY10" fmla="*/ 2324911 h 3114855"/>
                <a:gd name="connsiteX11" fmla="*/ 2626468 w 4610910"/>
                <a:gd name="connsiteY11" fmla="*/ 2120630 h 3114855"/>
                <a:gd name="connsiteX12" fmla="*/ 2976663 w 4610910"/>
                <a:gd name="connsiteY12" fmla="*/ 1712068 h 3114855"/>
                <a:gd name="connsiteX13" fmla="*/ 3297676 w 4610910"/>
                <a:gd name="connsiteY13" fmla="*/ 1196502 h 3114855"/>
                <a:gd name="connsiteX14" fmla="*/ 3579778 w 4610910"/>
                <a:gd name="connsiteY14" fmla="*/ 496111 h 3114855"/>
                <a:gd name="connsiteX15" fmla="*/ 3754876 w 4610910"/>
                <a:gd name="connsiteY15" fmla="*/ 77821 h 3114855"/>
                <a:gd name="connsiteX16" fmla="*/ 3900791 w 4610910"/>
                <a:gd name="connsiteY16" fmla="*/ 19455 h 3114855"/>
                <a:gd name="connsiteX17" fmla="*/ 4610910 w 4610910"/>
                <a:gd name="connsiteY17" fmla="*/ 0 h 3114855"/>
                <a:gd name="connsiteX0" fmla="*/ 0 w 4610910"/>
                <a:gd name="connsiteY0" fmla="*/ 3117113 h 3119117"/>
                <a:gd name="connsiteX1" fmla="*/ 311285 w 4610910"/>
                <a:gd name="connsiteY1" fmla="*/ 3087930 h 3119117"/>
                <a:gd name="connsiteX2" fmla="*/ 515565 w 4610910"/>
                <a:gd name="connsiteY2" fmla="*/ 3000382 h 3119117"/>
                <a:gd name="connsiteX3" fmla="*/ 690663 w 4610910"/>
                <a:gd name="connsiteY3" fmla="*/ 2873922 h 3119117"/>
                <a:gd name="connsiteX4" fmla="*/ 846306 w 4610910"/>
                <a:gd name="connsiteY4" fmla="*/ 2708551 h 3119117"/>
                <a:gd name="connsiteX5" fmla="*/ 1021404 w 4610910"/>
                <a:gd name="connsiteY5" fmla="*/ 2582092 h 3119117"/>
                <a:gd name="connsiteX6" fmla="*/ 1332689 w 4610910"/>
                <a:gd name="connsiteY6" fmla="*/ 2523726 h 3119117"/>
                <a:gd name="connsiteX7" fmla="*/ 1614791 w 4610910"/>
                <a:gd name="connsiteY7" fmla="*/ 2504271 h 3119117"/>
                <a:gd name="connsiteX8" fmla="*/ 1964987 w 4610910"/>
                <a:gd name="connsiteY8" fmla="*/ 2504271 h 3119117"/>
                <a:gd name="connsiteX9" fmla="*/ 2256817 w 4610910"/>
                <a:gd name="connsiteY9" fmla="*/ 2436177 h 3119117"/>
                <a:gd name="connsiteX10" fmla="*/ 2402731 w 4610910"/>
                <a:gd name="connsiteY10" fmla="*/ 2329173 h 3119117"/>
                <a:gd name="connsiteX11" fmla="*/ 2626468 w 4610910"/>
                <a:gd name="connsiteY11" fmla="*/ 2124892 h 3119117"/>
                <a:gd name="connsiteX12" fmla="*/ 2976663 w 4610910"/>
                <a:gd name="connsiteY12" fmla="*/ 1716330 h 3119117"/>
                <a:gd name="connsiteX13" fmla="*/ 3297676 w 4610910"/>
                <a:gd name="connsiteY13" fmla="*/ 1200764 h 3119117"/>
                <a:gd name="connsiteX14" fmla="*/ 3579778 w 4610910"/>
                <a:gd name="connsiteY14" fmla="*/ 500373 h 3119117"/>
                <a:gd name="connsiteX15" fmla="*/ 3725693 w 4610910"/>
                <a:gd name="connsiteY15" fmla="*/ 227998 h 3119117"/>
                <a:gd name="connsiteX16" fmla="*/ 3900791 w 4610910"/>
                <a:gd name="connsiteY16" fmla="*/ 23717 h 3119117"/>
                <a:gd name="connsiteX17" fmla="*/ 4610910 w 4610910"/>
                <a:gd name="connsiteY17" fmla="*/ 4262 h 3119117"/>
                <a:gd name="connsiteX0" fmla="*/ 0 w 4610910"/>
                <a:gd name="connsiteY0" fmla="*/ 3112851 h 3114855"/>
                <a:gd name="connsiteX1" fmla="*/ 311285 w 4610910"/>
                <a:gd name="connsiteY1" fmla="*/ 3083668 h 3114855"/>
                <a:gd name="connsiteX2" fmla="*/ 515565 w 4610910"/>
                <a:gd name="connsiteY2" fmla="*/ 2996120 h 3114855"/>
                <a:gd name="connsiteX3" fmla="*/ 690663 w 4610910"/>
                <a:gd name="connsiteY3" fmla="*/ 2869660 h 3114855"/>
                <a:gd name="connsiteX4" fmla="*/ 846306 w 4610910"/>
                <a:gd name="connsiteY4" fmla="*/ 2704289 h 3114855"/>
                <a:gd name="connsiteX5" fmla="*/ 1021404 w 4610910"/>
                <a:gd name="connsiteY5" fmla="*/ 2577830 h 3114855"/>
                <a:gd name="connsiteX6" fmla="*/ 1332689 w 4610910"/>
                <a:gd name="connsiteY6" fmla="*/ 2519464 h 3114855"/>
                <a:gd name="connsiteX7" fmla="*/ 1614791 w 4610910"/>
                <a:gd name="connsiteY7" fmla="*/ 2500009 h 3114855"/>
                <a:gd name="connsiteX8" fmla="*/ 1964987 w 4610910"/>
                <a:gd name="connsiteY8" fmla="*/ 2500009 h 3114855"/>
                <a:gd name="connsiteX9" fmla="*/ 2256817 w 4610910"/>
                <a:gd name="connsiteY9" fmla="*/ 2431915 h 3114855"/>
                <a:gd name="connsiteX10" fmla="*/ 2402731 w 4610910"/>
                <a:gd name="connsiteY10" fmla="*/ 2324911 h 3114855"/>
                <a:gd name="connsiteX11" fmla="*/ 2626468 w 4610910"/>
                <a:gd name="connsiteY11" fmla="*/ 2120630 h 3114855"/>
                <a:gd name="connsiteX12" fmla="*/ 2976663 w 4610910"/>
                <a:gd name="connsiteY12" fmla="*/ 1712068 h 3114855"/>
                <a:gd name="connsiteX13" fmla="*/ 3297676 w 4610910"/>
                <a:gd name="connsiteY13" fmla="*/ 1196502 h 3114855"/>
                <a:gd name="connsiteX14" fmla="*/ 3579778 w 4610910"/>
                <a:gd name="connsiteY14" fmla="*/ 496111 h 3114855"/>
                <a:gd name="connsiteX15" fmla="*/ 3725693 w 4610910"/>
                <a:gd name="connsiteY15" fmla="*/ 223736 h 3114855"/>
                <a:gd name="connsiteX16" fmla="*/ 3939702 w 4610910"/>
                <a:gd name="connsiteY16" fmla="*/ 68094 h 3114855"/>
                <a:gd name="connsiteX17" fmla="*/ 4610910 w 4610910"/>
                <a:gd name="connsiteY17" fmla="*/ 0 h 3114855"/>
                <a:gd name="connsiteX0" fmla="*/ 0 w 4610910"/>
                <a:gd name="connsiteY0" fmla="*/ 3112851 h 3114855"/>
                <a:gd name="connsiteX1" fmla="*/ 311285 w 4610910"/>
                <a:gd name="connsiteY1" fmla="*/ 3083668 h 3114855"/>
                <a:gd name="connsiteX2" fmla="*/ 515565 w 4610910"/>
                <a:gd name="connsiteY2" fmla="*/ 2996120 h 3114855"/>
                <a:gd name="connsiteX3" fmla="*/ 719846 w 4610910"/>
                <a:gd name="connsiteY3" fmla="*/ 2937754 h 3114855"/>
                <a:gd name="connsiteX4" fmla="*/ 846306 w 4610910"/>
                <a:gd name="connsiteY4" fmla="*/ 2704289 h 3114855"/>
                <a:gd name="connsiteX5" fmla="*/ 1021404 w 4610910"/>
                <a:gd name="connsiteY5" fmla="*/ 2577830 h 3114855"/>
                <a:gd name="connsiteX6" fmla="*/ 1332689 w 4610910"/>
                <a:gd name="connsiteY6" fmla="*/ 2519464 h 3114855"/>
                <a:gd name="connsiteX7" fmla="*/ 1614791 w 4610910"/>
                <a:gd name="connsiteY7" fmla="*/ 2500009 h 3114855"/>
                <a:gd name="connsiteX8" fmla="*/ 1964987 w 4610910"/>
                <a:gd name="connsiteY8" fmla="*/ 2500009 h 3114855"/>
                <a:gd name="connsiteX9" fmla="*/ 2256817 w 4610910"/>
                <a:gd name="connsiteY9" fmla="*/ 2431915 h 3114855"/>
                <a:gd name="connsiteX10" fmla="*/ 2402731 w 4610910"/>
                <a:gd name="connsiteY10" fmla="*/ 2324911 h 3114855"/>
                <a:gd name="connsiteX11" fmla="*/ 2626468 w 4610910"/>
                <a:gd name="connsiteY11" fmla="*/ 2120630 h 3114855"/>
                <a:gd name="connsiteX12" fmla="*/ 2976663 w 4610910"/>
                <a:gd name="connsiteY12" fmla="*/ 1712068 h 3114855"/>
                <a:gd name="connsiteX13" fmla="*/ 3297676 w 4610910"/>
                <a:gd name="connsiteY13" fmla="*/ 1196502 h 3114855"/>
                <a:gd name="connsiteX14" fmla="*/ 3579778 w 4610910"/>
                <a:gd name="connsiteY14" fmla="*/ 496111 h 3114855"/>
                <a:gd name="connsiteX15" fmla="*/ 3725693 w 4610910"/>
                <a:gd name="connsiteY15" fmla="*/ 223736 h 3114855"/>
                <a:gd name="connsiteX16" fmla="*/ 3939702 w 4610910"/>
                <a:gd name="connsiteY16" fmla="*/ 68094 h 3114855"/>
                <a:gd name="connsiteX17" fmla="*/ 4610910 w 4610910"/>
                <a:gd name="connsiteY17" fmla="*/ 0 h 3114855"/>
                <a:gd name="connsiteX0" fmla="*/ 0 w 4610910"/>
                <a:gd name="connsiteY0" fmla="*/ 3112851 h 3114469"/>
                <a:gd name="connsiteX1" fmla="*/ 311285 w 4610910"/>
                <a:gd name="connsiteY1" fmla="*/ 3083668 h 3114469"/>
                <a:gd name="connsiteX2" fmla="*/ 515565 w 4610910"/>
                <a:gd name="connsiteY2" fmla="*/ 3035030 h 3114469"/>
                <a:gd name="connsiteX3" fmla="*/ 719846 w 4610910"/>
                <a:gd name="connsiteY3" fmla="*/ 2937754 h 3114469"/>
                <a:gd name="connsiteX4" fmla="*/ 846306 w 4610910"/>
                <a:gd name="connsiteY4" fmla="*/ 2704289 h 3114469"/>
                <a:gd name="connsiteX5" fmla="*/ 1021404 w 4610910"/>
                <a:gd name="connsiteY5" fmla="*/ 2577830 h 3114469"/>
                <a:gd name="connsiteX6" fmla="*/ 1332689 w 4610910"/>
                <a:gd name="connsiteY6" fmla="*/ 2519464 h 3114469"/>
                <a:gd name="connsiteX7" fmla="*/ 1614791 w 4610910"/>
                <a:gd name="connsiteY7" fmla="*/ 2500009 h 3114469"/>
                <a:gd name="connsiteX8" fmla="*/ 1964987 w 4610910"/>
                <a:gd name="connsiteY8" fmla="*/ 2500009 h 3114469"/>
                <a:gd name="connsiteX9" fmla="*/ 2256817 w 4610910"/>
                <a:gd name="connsiteY9" fmla="*/ 2431915 h 3114469"/>
                <a:gd name="connsiteX10" fmla="*/ 2402731 w 4610910"/>
                <a:gd name="connsiteY10" fmla="*/ 2324911 h 3114469"/>
                <a:gd name="connsiteX11" fmla="*/ 2626468 w 4610910"/>
                <a:gd name="connsiteY11" fmla="*/ 2120630 h 3114469"/>
                <a:gd name="connsiteX12" fmla="*/ 2976663 w 4610910"/>
                <a:gd name="connsiteY12" fmla="*/ 1712068 h 3114469"/>
                <a:gd name="connsiteX13" fmla="*/ 3297676 w 4610910"/>
                <a:gd name="connsiteY13" fmla="*/ 1196502 h 3114469"/>
                <a:gd name="connsiteX14" fmla="*/ 3579778 w 4610910"/>
                <a:gd name="connsiteY14" fmla="*/ 496111 h 3114469"/>
                <a:gd name="connsiteX15" fmla="*/ 3725693 w 4610910"/>
                <a:gd name="connsiteY15" fmla="*/ 223736 h 3114469"/>
                <a:gd name="connsiteX16" fmla="*/ 3939702 w 4610910"/>
                <a:gd name="connsiteY16" fmla="*/ 68094 h 3114469"/>
                <a:gd name="connsiteX17" fmla="*/ 4610910 w 4610910"/>
                <a:gd name="connsiteY17" fmla="*/ 0 h 3114469"/>
                <a:gd name="connsiteX0" fmla="*/ 0 w 4610910"/>
                <a:gd name="connsiteY0" fmla="*/ 3112851 h 3114469"/>
                <a:gd name="connsiteX1" fmla="*/ 311285 w 4610910"/>
                <a:gd name="connsiteY1" fmla="*/ 3083668 h 3114469"/>
                <a:gd name="connsiteX2" fmla="*/ 515565 w 4610910"/>
                <a:gd name="connsiteY2" fmla="*/ 3035030 h 3114469"/>
                <a:gd name="connsiteX3" fmla="*/ 719846 w 4610910"/>
                <a:gd name="connsiteY3" fmla="*/ 2937754 h 3114469"/>
                <a:gd name="connsiteX4" fmla="*/ 894944 w 4610910"/>
                <a:gd name="connsiteY4" fmla="*/ 2840476 h 3114469"/>
                <a:gd name="connsiteX5" fmla="*/ 1021404 w 4610910"/>
                <a:gd name="connsiteY5" fmla="*/ 2577830 h 3114469"/>
                <a:gd name="connsiteX6" fmla="*/ 1332689 w 4610910"/>
                <a:gd name="connsiteY6" fmla="*/ 2519464 h 3114469"/>
                <a:gd name="connsiteX7" fmla="*/ 1614791 w 4610910"/>
                <a:gd name="connsiteY7" fmla="*/ 2500009 h 3114469"/>
                <a:gd name="connsiteX8" fmla="*/ 1964987 w 4610910"/>
                <a:gd name="connsiteY8" fmla="*/ 2500009 h 3114469"/>
                <a:gd name="connsiteX9" fmla="*/ 2256817 w 4610910"/>
                <a:gd name="connsiteY9" fmla="*/ 2431915 h 3114469"/>
                <a:gd name="connsiteX10" fmla="*/ 2402731 w 4610910"/>
                <a:gd name="connsiteY10" fmla="*/ 2324911 h 3114469"/>
                <a:gd name="connsiteX11" fmla="*/ 2626468 w 4610910"/>
                <a:gd name="connsiteY11" fmla="*/ 2120630 h 3114469"/>
                <a:gd name="connsiteX12" fmla="*/ 2976663 w 4610910"/>
                <a:gd name="connsiteY12" fmla="*/ 1712068 h 3114469"/>
                <a:gd name="connsiteX13" fmla="*/ 3297676 w 4610910"/>
                <a:gd name="connsiteY13" fmla="*/ 1196502 h 3114469"/>
                <a:gd name="connsiteX14" fmla="*/ 3579778 w 4610910"/>
                <a:gd name="connsiteY14" fmla="*/ 496111 h 3114469"/>
                <a:gd name="connsiteX15" fmla="*/ 3725693 w 4610910"/>
                <a:gd name="connsiteY15" fmla="*/ 223736 h 3114469"/>
                <a:gd name="connsiteX16" fmla="*/ 3939702 w 4610910"/>
                <a:gd name="connsiteY16" fmla="*/ 68094 h 3114469"/>
                <a:gd name="connsiteX17" fmla="*/ 4610910 w 4610910"/>
                <a:gd name="connsiteY17" fmla="*/ 0 h 3114469"/>
                <a:gd name="connsiteX0" fmla="*/ 0 w 4610910"/>
                <a:gd name="connsiteY0" fmla="*/ 3112851 h 3114469"/>
                <a:gd name="connsiteX1" fmla="*/ 311285 w 4610910"/>
                <a:gd name="connsiteY1" fmla="*/ 3083668 h 3114469"/>
                <a:gd name="connsiteX2" fmla="*/ 515565 w 4610910"/>
                <a:gd name="connsiteY2" fmla="*/ 3035030 h 3114469"/>
                <a:gd name="connsiteX3" fmla="*/ 719846 w 4610910"/>
                <a:gd name="connsiteY3" fmla="*/ 2937754 h 3114469"/>
                <a:gd name="connsiteX4" fmla="*/ 894944 w 4610910"/>
                <a:gd name="connsiteY4" fmla="*/ 2840476 h 3114469"/>
                <a:gd name="connsiteX5" fmla="*/ 1108953 w 4610910"/>
                <a:gd name="connsiteY5" fmla="*/ 2752928 h 3114469"/>
                <a:gd name="connsiteX6" fmla="*/ 1332689 w 4610910"/>
                <a:gd name="connsiteY6" fmla="*/ 2519464 h 3114469"/>
                <a:gd name="connsiteX7" fmla="*/ 1614791 w 4610910"/>
                <a:gd name="connsiteY7" fmla="*/ 2500009 h 3114469"/>
                <a:gd name="connsiteX8" fmla="*/ 1964987 w 4610910"/>
                <a:gd name="connsiteY8" fmla="*/ 2500009 h 3114469"/>
                <a:gd name="connsiteX9" fmla="*/ 2256817 w 4610910"/>
                <a:gd name="connsiteY9" fmla="*/ 2431915 h 3114469"/>
                <a:gd name="connsiteX10" fmla="*/ 2402731 w 4610910"/>
                <a:gd name="connsiteY10" fmla="*/ 2324911 h 3114469"/>
                <a:gd name="connsiteX11" fmla="*/ 2626468 w 4610910"/>
                <a:gd name="connsiteY11" fmla="*/ 2120630 h 3114469"/>
                <a:gd name="connsiteX12" fmla="*/ 2976663 w 4610910"/>
                <a:gd name="connsiteY12" fmla="*/ 1712068 h 3114469"/>
                <a:gd name="connsiteX13" fmla="*/ 3297676 w 4610910"/>
                <a:gd name="connsiteY13" fmla="*/ 1196502 h 3114469"/>
                <a:gd name="connsiteX14" fmla="*/ 3579778 w 4610910"/>
                <a:gd name="connsiteY14" fmla="*/ 496111 h 3114469"/>
                <a:gd name="connsiteX15" fmla="*/ 3725693 w 4610910"/>
                <a:gd name="connsiteY15" fmla="*/ 223736 h 3114469"/>
                <a:gd name="connsiteX16" fmla="*/ 3939702 w 4610910"/>
                <a:gd name="connsiteY16" fmla="*/ 68094 h 3114469"/>
                <a:gd name="connsiteX17" fmla="*/ 4610910 w 4610910"/>
                <a:gd name="connsiteY17" fmla="*/ 0 h 3114469"/>
                <a:gd name="connsiteX0" fmla="*/ 0 w 4610910"/>
                <a:gd name="connsiteY0" fmla="*/ 3112851 h 3114469"/>
                <a:gd name="connsiteX1" fmla="*/ 311285 w 4610910"/>
                <a:gd name="connsiteY1" fmla="*/ 3083668 h 3114469"/>
                <a:gd name="connsiteX2" fmla="*/ 515565 w 4610910"/>
                <a:gd name="connsiteY2" fmla="*/ 3035030 h 3114469"/>
                <a:gd name="connsiteX3" fmla="*/ 719846 w 4610910"/>
                <a:gd name="connsiteY3" fmla="*/ 2937754 h 3114469"/>
                <a:gd name="connsiteX4" fmla="*/ 894944 w 4610910"/>
                <a:gd name="connsiteY4" fmla="*/ 2840476 h 3114469"/>
                <a:gd name="connsiteX5" fmla="*/ 1108953 w 4610910"/>
                <a:gd name="connsiteY5" fmla="*/ 2752928 h 3114469"/>
                <a:gd name="connsiteX6" fmla="*/ 1342417 w 4610910"/>
                <a:gd name="connsiteY6" fmla="*/ 2645924 h 3114469"/>
                <a:gd name="connsiteX7" fmla="*/ 1614791 w 4610910"/>
                <a:gd name="connsiteY7" fmla="*/ 2500009 h 3114469"/>
                <a:gd name="connsiteX8" fmla="*/ 1964987 w 4610910"/>
                <a:gd name="connsiteY8" fmla="*/ 2500009 h 3114469"/>
                <a:gd name="connsiteX9" fmla="*/ 2256817 w 4610910"/>
                <a:gd name="connsiteY9" fmla="*/ 2431915 h 3114469"/>
                <a:gd name="connsiteX10" fmla="*/ 2402731 w 4610910"/>
                <a:gd name="connsiteY10" fmla="*/ 2324911 h 3114469"/>
                <a:gd name="connsiteX11" fmla="*/ 2626468 w 4610910"/>
                <a:gd name="connsiteY11" fmla="*/ 2120630 h 3114469"/>
                <a:gd name="connsiteX12" fmla="*/ 2976663 w 4610910"/>
                <a:gd name="connsiteY12" fmla="*/ 1712068 h 3114469"/>
                <a:gd name="connsiteX13" fmla="*/ 3297676 w 4610910"/>
                <a:gd name="connsiteY13" fmla="*/ 1196502 h 3114469"/>
                <a:gd name="connsiteX14" fmla="*/ 3579778 w 4610910"/>
                <a:gd name="connsiteY14" fmla="*/ 496111 h 3114469"/>
                <a:gd name="connsiteX15" fmla="*/ 3725693 w 4610910"/>
                <a:gd name="connsiteY15" fmla="*/ 223736 h 3114469"/>
                <a:gd name="connsiteX16" fmla="*/ 3939702 w 4610910"/>
                <a:gd name="connsiteY16" fmla="*/ 68094 h 3114469"/>
                <a:gd name="connsiteX17" fmla="*/ 4610910 w 4610910"/>
                <a:gd name="connsiteY17" fmla="*/ 0 h 3114469"/>
                <a:gd name="connsiteX0" fmla="*/ 0 w 4610910"/>
                <a:gd name="connsiteY0" fmla="*/ 3112851 h 3114469"/>
                <a:gd name="connsiteX1" fmla="*/ 311285 w 4610910"/>
                <a:gd name="connsiteY1" fmla="*/ 3083668 h 3114469"/>
                <a:gd name="connsiteX2" fmla="*/ 515565 w 4610910"/>
                <a:gd name="connsiteY2" fmla="*/ 3035030 h 3114469"/>
                <a:gd name="connsiteX3" fmla="*/ 719846 w 4610910"/>
                <a:gd name="connsiteY3" fmla="*/ 2937754 h 3114469"/>
                <a:gd name="connsiteX4" fmla="*/ 894944 w 4610910"/>
                <a:gd name="connsiteY4" fmla="*/ 2840476 h 3114469"/>
                <a:gd name="connsiteX5" fmla="*/ 1108953 w 4610910"/>
                <a:gd name="connsiteY5" fmla="*/ 2752928 h 3114469"/>
                <a:gd name="connsiteX6" fmla="*/ 1342417 w 4610910"/>
                <a:gd name="connsiteY6" fmla="*/ 2645924 h 3114469"/>
                <a:gd name="connsiteX7" fmla="*/ 1653702 w 4610910"/>
                <a:gd name="connsiteY7" fmla="*/ 2558375 h 3114469"/>
                <a:gd name="connsiteX8" fmla="*/ 1964987 w 4610910"/>
                <a:gd name="connsiteY8" fmla="*/ 2500009 h 3114469"/>
                <a:gd name="connsiteX9" fmla="*/ 2256817 w 4610910"/>
                <a:gd name="connsiteY9" fmla="*/ 2431915 h 3114469"/>
                <a:gd name="connsiteX10" fmla="*/ 2402731 w 4610910"/>
                <a:gd name="connsiteY10" fmla="*/ 2324911 h 3114469"/>
                <a:gd name="connsiteX11" fmla="*/ 2626468 w 4610910"/>
                <a:gd name="connsiteY11" fmla="*/ 2120630 h 3114469"/>
                <a:gd name="connsiteX12" fmla="*/ 2976663 w 4610910"/>
                <a:gd name="connsiteY12" fmla="*/ 1712068 h 3114469"/>
                <a:gd name="connsiteX13" fmla="*/ 3297676 w 4610910"/>
                <a:gd name="connsiteY13" fmla="*/ 1196502 h 3114469"/>
                <a:gd name="connsiteX14" fmla="*/ 3579778 w 4610910"/>
                <a:gd name="connsiteY14" fmla="*/ 496111 h 3114469"/>
                <a:gd name="connsiteX15" fmla="*/ 3725693 w 4610910"/>
                <a:gd name="connsiteY15" fmla="*/ 223736 h 3114469"/>
                <a:gd name="connsiteX16" fmla="*/ 3939702 w 4610910"/>
                <a:gd name="connsiteY16" fmla="*/ 68094 h 3114469"/>
                <a:gd name="connsiteX17" fmla="*/ 4610910 w 4610910"/>
                <a:gd name="connsiteY17" fmla="*/ 0 h 3114469"/>
                <a:gd name="connsiteX0" fmla="*/ 0 w 4610910"/>
                <a:gd name="connsiteY0" fmla="*/ 3112851 h 3114469"/>
                <a:gd name="connsiteX1" fmla="*/ 311285 w 4610910"/>
                <a:gd name="connsiteY1" fmla="*/ 3083668 h 3114469"/>
                <a:gd name="connsiteX2" fmla="*/ 515565 w 4610910"/>
                <a:gd name="connsiteY2" fmla="*/ 3035030 h 3114469"/>
                <a:gd name="connsiteX3" fmla="*/ 719846 w 4610910"/>
                <a:gd name="connsiteY3" fmla="*/ 2937754 h 3114469"/>
                <a:gd name="connsiteX4" fmla="*/ 894944 w 4610910"/>
                <a:gd name="connsiteY4" fmla="*/ 2840476 h 3114469"/>
                <a:gd name="connsiteX5" fmla="*/ 1108953 w 4610910"/>
                <a:gd name="connsiteY5" fmla="*/ 2752928 h 3114469"/>
                <a:gd name="connsiteX6" fmla="*/ 1342417 w 4610910"/>
                <a:gd name="connsiteY6" fmla="*/ 2645924 h 3114469"/>
                <a:gd name="connsiteX7" fmla="*/ 1964987 w 4610910"/>
                <a:gd name="connsiteY7" fmla="*/ 2500009 h 3114469"/>
                <a:gd name="connsiteX8" fmla="*/ 2256817 w 4610910"/>
                <a:gd name="connsiteY8" fmla="*/ 2431915 h 3114469"/>
                <a:gd name="connsiteX9" fmla="*/ 2402731 w 4610910"/>
                <a:gd name="connsiteY9" fmla="*/ 2324911 h 3114469"/>
                <a:gd name="connsiteX10" fmla="*/ 2626468 w 4610910"/>
                <a:gd name="connsiteY10" fmla="*/ 2120630 h 3114469"/>
                <a:gd name="connsiteX11" fmla="*/ 2976663 w 4610910"/>
                <a:gd name="connsiteY11" fmla="*/ 1712068 h 3114469"/>
                <a:gd name="connsiteX12" fmla="*/ 3297676 w 4610910"/>
                <a:gd name="connsiteY12" fmla="*/ 1196502 h 3114469"/>
                <a:gd name="connsiteX13" fmla="*/ 3579778 w 4610910"/>
                <a:gd name="connsiteY13" fmla="*/ 496111 h 3114469"/>
                <a:gd name="connsiteX14" fmla="*/ 3725693 w 4610910"/>
                <a:gd name="connsiteY14" fmla="*/ 223736 h 3114469"/>
                <a:gd name="connsiteX15" fmla="*/ 3939702 w 4610910"/>
                <a:gd name="connsiteY15" fmla="*/ 68094 h 3114469"/>
                <a:gd name="connsiteX16" fmla="*/ 4610910 w 4610910"/>
                <a:gd name="connsiteY16" fmla="*/ 0 h 3114469"/>
                <a:gd name="connsiteX0" fmla="*/ 0 w 4610910"/>
                <a:gd name="connsiteY0" fmla="*/ 3112851 h 3114469"/>
                <a:gd name="connsiteX1" fmla="*/ 311285 w 4610910"/>
                <a:gd name="connsiteY1" fmla="*/ 3083668 h 3114469"/>
                <a:gd name="connsiteX2" fmla="*/ 515565 w 4610910"/>
                <a:gd name="connsiteY2" fmla="*/ 3035030 h 3114469"/>
                <a:gd name="connsiteX3" fmla="*/ 719846 w 4610910"/>
                <a:gd name="connsiteY3" fmla="*/ 2937754 h 3114469"/>
                <a:gd name="connsiteX4" fmla="*/ 894944 w 4610910"/>
                <a:gd name="connsiteY4" fmla="*/ 2840476 h 3114469"/>
                <a:gd name="connsiteX5" fmla="*/ 1108953 w 4610910"/>
                <a:gd name="connsiteY5" fmla="*/ 2752928 h 3114469"/>
                <a:gd name="connsiteX6" fmla="*/ 1964987 w 4610910"/>
                <a:gd name="connsiteY6" fmla="*/ 2500009 h 3114469"/>
                <a:gd name="connsiteX7" fmla="*/ 2256817 w 4610910"/>
                <a:gd name="connsiteY7" fmla="*/ 2431915 h 3114469"/>
                <a:gd name="connsiteX8" fmla="*/ 2402731 w 4610910"/>
                <a:gd name="connsiteY8" fmla="*/ 2324911 h 3114469"/>
                <a:gd name="connsiteX9" fmla="*/ 2626468 w 4610910"/>
                <a:gd name="connsiteY9" fmla="*/ 2120630 h 3114469"/>
                <a:gd name="connsiteX10" fmla="*/ 2976663 w 4610910"/>
                <a:gd name="connsiteY10" fmla="*/ 1712068 h 3114469"/>
                <a:gd name="connsiteX11" fmla="*/ 3297676 w 4610910"/>
                <a:gd name="connsiteY11" fmla="*/ 1196502 h 3114469"/>
                <a:gd name="connsiteX12" fmla="*/ 3579778 w 4610910"/>
                <a:gd name="connsiteY12" fmla="*/ 496111 h 3114469"/>
                <a:gd name="connsiteX13" fmla="*/ 3725693 w 4610910"/>
                <a:gd name="connsiteY13" fmla="*/ 223736 h 3114469"/>
                <a:gd name="connsiteX14" fmla="*/ 3939702 w 4610910"/>
                <a:gd name="connsiteY14" fmla="*/ 68094 h 3114469"/>
                <a:gd name="connsiteX15" fmla="*/ 4610910 w 4610910"/>
                <a:gd name="connsiteY15" fmla="*/ 0 h 3114469"/>
                <a:gd name="connsiteX0" fmla="*/ 0 w 4610910"/>
                <a:gd name="connsiteY0" fmla="*/ 3112851 h 3114469"/>
                <a:gd name="connsiteX1" fmla="*/ 311285 w 4610910"/>
                <a:gd name="connsiteY1" fmla="*/ 3083668 h 3114469"/>
                <a:gd name="connsiteX2" fmla="*/ 515565 w 4610910"/>
                <a:gd name="connsiteY2" fmla="*/ 3035030 h 3114469"/>
                <a:gd name="connsiteX3" fmla="*/ 719846 w 4610910"/>
                <a:gd name="connsiteY3" fmla="*/ 2937754 h 3114469"/>
                <a:gd name="connsiteX4" fmla="*/ 894944 w 4610910"/>
                <a:gd name="connsiteY4" fmla="*/ 2840476 h 3114469"/>
                <a:gd name="connsiteX5" fmla="*/ 1964987 w 4610910"/>
                <a:gd name="connsiteY5" fmla="*/ 2500009 h 3114469"/>
                <a:gd name="connsiteX6" fmla="*/ 2256817 w 4610910"/>
                <a:gd name="connsiteY6" fmla="*/ 2431915 h 3114469"/>
                <a:gd name="connsiteX7" fmla="*/ 2402731 w 4610910"/>
                <a:gd name="connsiteY7" fmla="*/ 2324911 h 3114469"/>
                <a:gd name="connsiteX8" fmla="*/ 2626468 w 4610910"/>
                <a:gd name="connsiteY8" fmla="*/ 2120630 h 3114469"/>
                <a:gd name="connsiteX9" fmla="*/ 2976663 w 4610910"/>
                <a:gd name="connsiteY9" fmla="*/ 1712068 h 3114469"/>
                <a:gd name="connsiteX10" fmla="*/ 3297676 w 4610910"/>
                <a:gd name="connsiteY10" fmla="*/ 1196502 h 3114469"/>
                <a:gd name="connsiteX11" fmla="*/ 3579778 w 4610910"/>
                <a:gd name="connsiteY11" fmla="*/ 496111 h 3114469"/>
                <a:gd name="connsiteX12" fmla="*/ 3725693 w 4610910"/>
                <a:gd name="connsiteY12" fmla="*/ 223736 h 3114469"/>
                <a:gd name="connsiteX13" fmla="*/ 3939702 w 4610910"/>
                <a:gd name="connsiteY13" fmla="*/ 68094 h 3114469"/>
                <a:gd name="connsiteX14" fmla="*/ 4610910 w 4610910"/>
                <a:gd name="connsiteY14" fmla="*/ 0 h 3114469"/>
                <a:gd name="connsiteX0" fmla="*/ 0 w 4610910"/>
                <a:gd name="connsiteY0" fmla="*/ 3112851 h 3114469"/>
                <a:gd name="connsiteX1" fmla="*/ 311285 w 4610910"/>
                <a:gd name="connsiteY1" fmla="*/ 3083668 h 3114469"/>
                <a:gd name="connsiteX2" fmla="*/ 515565 w 4610910"/>
                <a:gd name="connsiteY2" fmla="*/ 3035030 h 3114469"/>
                <a:gd name="connsiteX3" fmla="*/ 719846 w 4610910"/>
                <a:gd name="connsiteY3" fmla="*/ 2937754 h 3114469"/>
                <a:gd name="connsiteX4" fmla="*/ 1964987 w 4610910"/>
                <a:gd name="connsiteY4" fmla="*/ 2500009 h 3114469"/>
                <a:gd name="connsiteX5" fmla="*/ 2256817 w 4610910"/>
                <a:gd name="connsiteY5" fmla="*/ 2431915 h 3114469"/>
                <a:gd name="connsiteX6" fmla="*/ 2402731 w 4610910"/>
                <a:gd name="connsiteY6" fmla="*/ 2324911 h 3114469"/>
                <a:gd name="connsiteX7" fmla="*/ 2626468 w 4610910"/>
                <a:gd name="connsiteY7" fmla="*/ 2120630 h 3114469"/>
                <a:gd name="connsiteX8" fmla="*/ 2976663 w 4610910"/>
                <a:gd name="connsiteY8" fmla="*/ 1712068 h 3114469"/>
                <a:gd name="connsiteX9" fmla="*/ 3297676 w 4610910"/>
                <a:gd name="connsiteY9" fmla="*/ 1196502 h 3114469"/>
                <a:gd name="connsiteX10" fmla="*/ 3579778 w 4610910"/>
                <a:gd name="connsiteY10" fmla="*/ 496111 h 3114469"/>
                <a:gd name="connsiteX11" fmla="*/ 3725693 w 4610910"/>
                <a:gd name="connsiteY11" fmla="*/ 223736 h 3114469"/>
                <a:gd name="connsiteX12" fmla="*/ 3939702 w 4610910"/>
                <a:gd name="connsiteY12" fmla="*/ 68094 h 3114469"/>
                <a:gd name="connsiteX13" fmla="*/ 4610910 w 4610910"/>
                <a:gd name="connsiteY13" fmla="*/ 0 h 3114469"/>
                <a:gd name="connsiteX0" fmla="*/ 0 w 4610910"/>
                <a:gd name="connsiteY0" fmla="*/ 3112851 h 3114469"/>
                <a:gd name="connsiteX1" fmla="*/ 311285 w 4610910"/>
                <a:gd name="connsiteY1" fmla="*/ 3083668 h 3114469"/>
                <a:gd name="connsiteX2" fmla="*/ 515565 w 4610910"/>
                <a:gd name="connsiteY2" fmla="*/ 3035030 h 3114469"/>
                <a:gd name="connsiteX3" fmla="*/ 1964987 w 4610910"/>
                <a:gd name="connsiteY3" fmla="*/ 2500009 h 3114469"/>
                <a:gd name="connsiteX4" fmla="*/ 2256817 w 4610910"/>
                <a:gd name="connsiteY4" fmla="*/ 2431915 h 3114469"/>
                <a:gd name="connsiteX5" fmla="*/ 2402731 w 4610910"/>
                <a:gd name="connsiteY5" fmla="*/ 2324911 h 3114469"/>
                <a:gd name="connsiteX6" fmla="*/ 2626468 w 4610910"/>
                <a:gd name="connsiteY6" fmla="*/ 2120630 h 3114469"/>
                <a:gd name="connsiteX7" fmla="*/ 2976663 w 4610910"/>
                <a:gd name="connsiteY7" fmla="*/ 1712068 h 3114469"/>
                <a:gd name="connsiteX8" fmla="*/ 3297676 w 4610910"/>
                <a:gd name="connsiteY8" fmla="*/ 1196502 h 3114469"/>
                <a:gd name="connsiteX9" fmla="*/ 3579778 w 4610910"/>
                <a:gd name="connsiteY9" fmla="*/ 496111 h 3114469"/>
                <a:gd name="connsiteX10" fmla="*/ 3725693 w 4610910"/>
                <a:gd name="connsiteY10" fmla="*/ 223736 h 3114469"/>
                <a:gd name="connsiteX11" fmla="*/ 3939702 w 4610910"/>
                <a:gd name="connsiteY11" fmla="*/ 68094 h 3114469"/>
                <a:gd name="connsiteX12" fmla="*/ 4610910 w 4610910"/>
                <a:gd name="connsiteY12" fmla="*/ 0 h 3114469"/>
                <a:gd name="connsiteX0" fmla="*/ 0 w 4610910"/>
                <a:gd name="connsiteY0" fmla="*/ 3112851 h 3114469"/>
                <a:gd name="connsiteX1" fmla="*/ 311285 w 4610910"/>
                <a:gd name="connsiteY1" fmla="*/ 3083668 h 3114469"/>
                <a:gd name="connsiteX2" fmla="*/ 515565 w 4610910"/>
                <a:gd name="connsiteY2" fmla="*/ 3035030 h 3114469"/>
                <a:gd name="connsiteX3" fmla="*/ 2256817 w 4610910"/>
                <a:gd name="connsiteY3" fmla="*/ 2431915 h 3114469"/>
                <a:gd name="connsiteX4" fmla="*/ 2402731 w 4610910"/>
                <a:gd name="connsiteY4" fmla="*/ 2324911 h 3114469"/>
                <a:gd name="connsiteX5" fmla="*/ 2626468 w 4610910"/>
                <a:gd name="connsiteY5" fmla="*/ 2120630 h 3114469"/>
                <a:gd name="connsiteX6" fmla="*/ 2976663 w 4610910"/>
                <a:gd name="connsiteY6" fmla="*/ 1712068 h 3114469"/>
                <a:gd name="connsiteX7" fmla="*/ 3297676 w 4610910"/>
                <a:gd name="connsiteY7" fmla="*/ 1196502 h 3114469"/>
                <a:gd name="connsiteX8" fmla="*/ 3579778 w 4610910"/>
                <a:gd name="connsiteY8" fmla="*/ 496111 h 3114469"/>
                <a:gd name="connsiteX9" fmla="*/ 3725693 w 4610910"/>
                <a:gd name="connsiteY9" fmla="*/ 223736 h 3114469"/>
                <a:gd name="connsiteX10" fmla="*/ 3939702 w 4610910"/>
                <a:gd name="connsiteY10" fmla="*/ 68094 h 3114469"/>
                <a:gd name="connsiteX11" fmla="*/ 4610910 w 4610910"/>
                <a:gd name="connsiteY11" fmla="*/ 0 h 3114469"/>
                <a:gd name="connsiteX0" fmla="*/ 0 w 4610910"/>
                <a:gd name="connsiteY0" fmla="*/ 3112851 h 3114469"/>
                <a:gd name="connsiteX1" fmla="*/ 311285 w 4610910"/>
                <a:gd name="connsiteY1" fmla="*/ 3083668 h 3114469"/>
                <a:gd name="connsiteX2" fmla="*/ 515565 w 4610910"/>
                <a:gd name="connsiteY2" fmla="*/ 3035030 h 3114469"/>
                <a:gd name="connsiteX3" fmla="*/ 2256817 w 4610910"/>
                <a:gd name="connsiteY3" fmla="*/ 2431915 h 3114469"/>
                <a:gd name="connsiteX4" fmla="*/ 2626468 w 4610910"/>
                <a:gd name="connsiteY4" fmla="*/ 2120630 h 3114469"/>
                <a:gd name="connsiteX5" fmla="*/ 2976663 w 4610910"/>
                <a:gd name="connsiteY5" fmla="*/ 1712068 h 3114469"/>
                <a:gd name="connsiteX6" fmla="*/ 3297676 w 4610910"/>
                <a:gd name="connsiteY6" fmla="*/ 1196502 h 3114469"/>
                <a:gd name="connsiteX7" fmla="*/ 3579778 w 4610910"/>
                <a:gd name="connsiteY7" fmla="*/ 496111 h 3114469"/>
                <a:gd name="connsiteX8" fmla="*/ 3725693 w 4610910"/>
                <a:gd name="connsiteY8" fmla="*/ 223736 h 3114469"/>
                <a:gd name="connsiteX9" fmla="*/ 3939702 w 4610910"/>
                <a:gd name="connsiteY9" fmla="*/ 68094 h 3114469"/>
                <a:gd name="connsiteX10" fmla="*/ 4610910 w 4610910"/>
                <a:gd name="connsiteY10" fmla="*/ 0 h 3114469"/>
                <a:gd name="connsiteX0" fmla="*/ 0 w 4610910"/>
                <a:gd name="connsiteY0" fmla="*/ 3112851 h 3117186"/>
                <a:gd name="connsiteX1" fmla="*/ 311285 w 4610910"/>
                <a:gd name="connsiteY1" fmla="*/ 3083668 h 3117186"/>
                <a:gd name="connsiteX2" fmla="*/ 1070042 w 4610910"/>
                <a:gd name="connsiteY2" fmla="*/ 2889115 h 3117186"/>
                <a:gd name="connsiteX3" fmla="*/ 2256817 w 4610910"/>
                <a:gd name="connsiteY3" fmla="*/ 2431915 h 3117186"/>
                <a:gd name="connsiteX4" fmla="*/ 2626468 w 4610910"/>
                <a:gd name="connsiteY4" fmla="*/ 2120630 h 3117186"/>
                <a:gd name="connsiteX5" fmla="*/ 2976663 w 4610910"/>
                <a:gd name="connsiteY5" fmla="*/ 1712068 h 3117186"/>
                <a:gd name="connsiteX6" fmla="*/ 3297676 w 4610910"/>
                <a:gd name="connsiteY6" fmla="*/ 1196502 h 3117186"/>
                <a:gd name="connsiteX7" fmla="*/ 3579778 w 4610910"/>
                <a:gd name="connsiteY7" fmla="*/ 496111 h 3117186"/>
                <a:gd name="connsiteX8" fmla="*/ 3725693 w 4610910"/>
                <a:gd name="connsiteY8" fmla="*/ 223736 h 3117186"/>
                <a:gd name="connsiteX9" fmla="*/ 3939702 w 4610910"/>
                <a:gd name="connsiteY9" fmla="*/ 68094 h 3117186"/>
                <a:gd name="connsiteX10" fmla="*/ 4610910 w 4610910"/>
                <a:gd name="connsiteY10" fmla="*/ 0 h 3117186"/>
                <a:gd name="connsiteX0" fmla="*/ 0 w 4610910"/>
                <a:gd name="connsiteY0" fmla="*/ 3112851 h 3117186"/>
                <a:gd name="connsiteX1" fmla="*/ 311285 w 4610910"/>
                <a:gd name="connsiteY1" fmla="*/ 3083668 h 3117186"/>
                <a:gd name="connsiteX2" fmla="*/ 1070042 w 4610910"/>
                <a:gd name="connsiteY2" fmla="*/ 2889115 h 3117186"/>
                <a:gd name="connsiteX3" fmla="*/ 1712068 w 4610910"/>
                <a:gd name="connsiteY3" fmla="*/ 2655651 h 3117186"/>
                <a:gd name="connsiteX4" fmla="*/ 2626468 w 4610910"/>
                <a:gd name="connsiteY4" fmla="*/ 2120630 h 3117186"/>
                <a:gd name="connsiteX5" fmla="*/ 2976663 w 4610910"/>
                <a:gd name="connsiteY5" fmla="*/ 1712068 h 3117186"/>
                <a:gd name="connsiteX6" fmla="*/ 3297676 w 4610910"/>
                <a:gd name="connsiteY6" fmla="*/ 1196502 h 3117186"/>
                <a:gd name="connsiteX7" fmla="*/ 3579778 w 4610910"/>
                <a:gd name="connsiteY7" fmla="*/ 496111 h 3117186"/>
                <a:gd name="connsiteX8" fmla="*/ 3725693 w 4610910"/>
                <a:gd name="connsiteY8" fmla="*/ 223736 h 3117186"/>
                <a:gd name="connsiteX9" fmla="*/ 3939702 w 4610910"/>
                <a:gd name="connsiteY9" fmla="*/ 68094 h 3117186"/>
                <a:gd name="connsiteX10" fmla="*/ 4610910 w 4610910"/>
                <a:gd name="connsiteY10" fmla="*/ 0 h 3117186"/>
                <a:gd name="connsiteX0" fmla="*/ 0 w 4610910"/>
                <a:gd name="connsiteY0" fmla="*/ 3112851 h 3117186"/>
                <a:gd name="connsiteX1" fmla="*/ 311285 w 4610910"/>
                <a:gd name="connsiteY1" fmla="*/ 3083668 h 3117186"/>
                <a:gd name="connsiteX2" fmla="*/ 1070042 w 4610910"/>
                <a:gd name="connsiteY2" fmla="*/ 2889115 h 3117186"/>
                <a:gd name="connsiteX3" fmla="*/ 1712068 w 4610910"/>
                <a:gd name="connsiteY3" fmla="*/ 2655651 h 3117186"/>
                <a:gd name="connsiteX4" fmla="*/ 2461098 w 4610910"/>
                <a:gd name="connsiteY4" fmla="*/ 2110902 h 3117186"/>
                <a:gd name="connsiteX5" fmla="*/ 2976663 w 4610910"/>
                <a:gd name="connsiteY5" fmla="*/ 1712068 h 3117186"/>
                <a:gd name="connsiteX6" fmla="*/ 3297676 w 4610910"/>
                <a:gd name="connsiteY6" fmla="*/ 1196502 h 3117186"/>
                <a:gd name="connsiteX7" fmla="*/ 3579778 w 4610910"/>
                <a:gd name="connsiteY7" fmla="*/ 496111 h 3117186"/>
                <a:gd name="connsiteX8" fmla="*/ 3725693 w 4610910"/>
                <a:gd name="connsiteY8" fmla="*/ 223736 h 3117186"/>
                <a:gd name="connsiteX9" fmla="*/ 3939702 w 4610910"/>
                <a:gd name="connsiteY9" fmla="*/ 68094 h 3117186"/>
                <a:gd name="connsiteX10" fmla="*/ 4610910 w 4610910"/>
                <a:gd name="connsiteY10" fmla="*/ 0 h 3117186"/>
                <a:gd name="connsiteX0" fmla="*/ 0 w 4610910"/>
                <a:gd name="connsiteY0" fmla="*/ 3112851 h 3117186"/>
                <a:gd name="connsiteX1" fmla="*/ 311285 w 4610910"/>
                <a:gd name="connsiteY1" fmla="*/ 3083668 h 3117186"/>
                <a:gd name="connsiteX2" fmla="*/ 1070042 w 4610910"/>
                <a:gd name="connsiteY2" fmla="*/ 2889115 h 3117186"/>
                <a:gd name="connsiteX3" fmla="*/ 1712068 w 4610910"/>
                <a:gd name="connsiteY3" fmla="*/ 2655651 h 3117186"/>
                <a:gd name="connsiteX4" fmla="*/ 2461098 w 4610910"/>
                <a:gd name="connsiteY4" fmla="*/ 2110902 h 3117186"/>
                <a:gd name="connsiteX5" fmla="*/ 2830748 w 4610910"/>
                <a:gd name="connsiteY5" fmla="*/ 1673157 h 3117186"/>
                <a:gd name="connsiteX6" fmla="*/ 3297676 w 4610910"/>
                <a:gd name="connsiteY6" fmla="*/ 1196502 h 3117186"/>
                <a:gd name="connsiteX7" fmla="*/ 3579778 w 4610910"/>
                <a:gd name="connsiteY7" fmla="*/ 496111 h 3117186"/>
                <a:gd name="connsiteX8" fmla="*/ 3725693 w 4610910"/>
                <a:gd name="connsiteY8" fmla="*/ 223736 h 3117186"/>
                <a:gd name="connsiteX9" fmla="*/ 3939702 w 4610910"/>
                <a:gd name="connsiteY9" fmla="*/ 68094 h 3117186"/>
                <a:gd name="connsiteX10" fmla="*/ 4610910 w 4610910"/>
                <a:gd name="connsiteY10" fmla="*/ 0 h 3117186"/>
                <a:gd name="connsiteX0" fmla="*/ 0 w 4610910"/>
                <a:gd name="connsiteY0" fmla="*/ 3112851 h 3117186"/>
                <a:gd name="connsiteX1" fmla="*/ 311285 w 4610910"/>
                <a:gd name="connsiteY1" fmla="*/ 3083668 h 3117186"/>
                <a:gd name="connsiteX2" fmla="*/ 1070042 w 4610910"/>
                <a:gd name="connsiteY2" fmla="*/ 2889115 h 3117186"/>
                <a:gd name="connsiteX3" fmla="*/ 1712068 w 4610910"/>
                <a:gd name="connsiteY3" fmla="*/ 2655651 h 3117186"/>
                <a:gd name="connsiteX4" fmla="*/ 2461098 w 4610910"/>
                <a:gd name="connsiteY4" fmla="*/ 2110902 h 3117186"/>
                <a:gd name="connsiteX5" fmla="*/ 2830748 w 4610910"/>
                <a:gd name="connsiteY5" fmla="*/ 1673157 h 3117186"/>
                <a:gd name="connsiteX6" fmla="*/ 3171217 w 4610910"/>
                <a:gd name="connsiteY6" fmla="*/ 1128408 h 3117186"/>
                <a:gd name="connsiteX7" fmla="*/ 3579778 w 4610910"/>
                <a:gd name="connsiteY7" fmla="*/ 496111 h 3117186"/>
                <a:gd name="connsiteX8" fmla="*/ 3725693 w 4610910"/>
                <a:gd name="connsiteY8" fmla="*/ 223736 h 3117186"/>
                <a:gd name="connsiteX9" fmla="*/ 3939702 w 4610910"/>
                <a:gd name="connsiteY9" fmla="*/ 68094 h 3117186"/>
                <a:gd name="connsiteX10" fmla="*/ 4610910 w 4610910"/>
                <a:gd name="connsiteY10" fmla="*/ 0 h 3117186"/>
                <a:gd name="connsiteX0" fmla="*/ 0 w 4610910"/>
                <a:gd name="connsiteY0" fmla="*/ 3112851 h 3117186"/>
                <a:gd name="connsiteX1" fmla="*/ 311285 w 4610910"/>
                <a:gd name="connsiteY1" fmla="*/ 3083668 h 3117186"/>
                <a:gd name="connsiteX2" fmla="*/ 1070042 w 4610910"/>
                <a:gd name="connsiteY2" fmla="*/ 2889115 h 3117186"/>
                <a:gd name="connsiteX3" fmla="*/ 1712068 w 4610910"/>
                <a:gd name="connsiteY3" fmla="*/ 2655651 h 3117186"/>
                <a:gd name="connsiteX4" fmla="*/ 2461098 w 4610910"/>
                <a:gd name="connsiteY4" fmla="*/ 2110902 h 3117186"/>
                <a:gd name="connsiteX5" fmla="*/ 2830748 w 4610910"/>
                <a:gd name="connsiteY5" fmla="*/ 1673157 h 3117186"/>
                <a:gd name="connsiteX6" fmla="*/ 3171217 w 4610910"/>
                <a:gd name="connsiteY6" fmla="*/ 1128408 h 3117186"/>
                <a:gd name="connsiteX7" fmla="*/ 3083668 w 4610910"/>
                <a:gd name="connsiteY7" fmla="*/ 1050586 h 3117186"/>
                <a:gd name="connsiteX8" fmla="*/ 3579778 w 4610910"/>
                <a:gd name="connsiteY8" fmla="*/ 496111 h 3117186"/>
                <a:gd name="connsiteX9" fmla="*/ 3725693 w 4610910"/>
                <a:gd name="connsiteY9" fmla="*/ 223736 h 3117186"/>
                <a:gd name="connsiteX10" fmla="*/ 3939702 w 4610910"/>
                <a:gd name="connsiteY10" fmla="*/ 68094 h 3117186"/>
                <a:gd name="connsiteX11" fmla="*/ 4610910 w 4610910"/>
                <a:gd name="connsiteY11" fmla="*/ 0 h 3117186"/>
                <a:gd name="connsiteX0" fmla="*/ 0 w 4610910"/>
                <a:gd name="connsiteY0" fmla="*/ 3112851 h 3117186"/>
                <a:gd name="connsiteX1" fmla="*/ 311285 w 4610910"/>
                <a:gd name="connsiteY1" fmla="*/ 3083668 h 3117186"/>
                <a:gd name="connsiteX2" fmla="*/ 1070042 w 4610910"/>
                <a:gd name="connsiteY2" fmla="*/ 2889115 h 3117186"/>
                <a:gd name="connsiteX3" fmla="*/ 1712068 w 4610910"/>
                <a:gd name="connsiteY3" fmla="*/ 2655651 h 3117186"/>
                <a:gd name="connsiteX4" fmla="*/ 2461098 w 4610910"/>
                <a:gd name="connsiteY4" fmla="*/ 2110902 h 3117186"/>
                <a:gd name="connsiteX5" fmla="*/ 2830748 w 4610910"/>
                <a:gd name="connsiteY5" fmla="*/ 1673157 h 3117186"/>
                <a:gd name="connsiteX6" fmla="*/ 3171217 w 4610910"/>
                <a:gd name="connsiteY6" fmla="*/ 1128408 h 3117186"/>
                <a:gd name="connsiteX7" fmla="*/ 3278221 w 4610910"/>
                <a:gd name="connsiteY7" fmla="*/ 856033 h 3117186"/>
                <a:gd name="connsiteX8" fmla="*/ 3579778 w 4610910"/>
                <a:gd name="connsiteY8" fmla="*/ 496111 h 3117186"/>
                <a:gd name="connsiteX9" fmla="*/ 3725693 w 4610910"/>
                <a:gd name="connsiteY9" fmla="*/ 223736 h 3117186"/>
                <a:gd name="connsiteX10" fmla="*/ 3939702 w 4610910"/>
                <a:gd name="connsiteY10" fmla="*/ 68094 h 3117186"/>
                <a:gd name="connsiteX11" fmla="*/ 4610910 w 4610910"/>
                <a:gd name="connsiteY11" fmla="*/ 0 h 3117186"/>
                <a:gd name="connsiteX0" fmla="*/ 0 w 4610910"/>
                <a:gd name="connsiteY0" fmla="*/ 3112851 h 3117186"/>
                <a:gd name="connsiteX1" fmla="*/ 311285 w 4610910"/>
                <a:gd name="connsiteY1" fmla="*/ 3083668 h 3117186"/>
                <a:gd name="connsiteX2" fmla="*/ 1070042 w 4610910"/>
                <a:gd name="connsiteY2" fmla="*/ 2889115 h 3117186"/>
                <a:gd name="connsiteX3" fmla="*/ 1712068 w 4610910"/>
                <a:gd name="connsiteY3" fmla="*/ 2655651 h 3117186"/>
                <a:gd name="connsiteX4" fmla="*/ 2461098 w 4610910"/>
                <a:gd name="connsiteY4" fmla="*/ 2110902 h 3117186"/>
                <a:gd name="connsiteX5" fmla="*/ 2830748 w 4610910"/>
                <a:gd name="connsiteY5" fmla="*/ 1673157 h 3117186"/>
                <a:gd name="connsiteX6" fmla="*/ 3171217 w 4610910"/>
                <a:gd name="connsiteY6" fmla="*/ 1128408 h 3117186"/>
                <a:gd name="connsiteX7" fmla="*/ 3278221 w 4610910"/>
                <a:gd name="connsiteY7" fmla="*/ 856033 h 3117186"/>
                <a:gd name="connsiteX8" fmla="*/ 3492229 w 4610910"/>
                <a:gd name="connsiteY8" fmla="*/ 457200 h 3117186"/>
                <a:gd name="connsiteX9" fmla="*/ 3725693 w 4610910"/>
                <a:gd name="connsiteY9" fmla="*/ 223736 h 3117186"/>
                <a:gd name="connsiteX10" fmla="*/ 3939702 w 4610910"/>
                <a:gd name="connsiteY10" fmla="*/ 68094 h 3117186"/>
                <a:gd name="connsiteX11" fmla="*/ 4610910 w 4610910"/>
                <a:gd name="connsiteY11" fmla="*/ 0 h 3117186"/>
                <a:gd name="connsiteX0" fmla="*/ 0 w 4610910"/>
                <a:gd name="connsiteY0" fmla="*/ 3112851 h 3117186"/>
                <a:gd name="connsiteX1" fmla="*/ 311285 w 4610910"/>
                <a:gd name="connsiteY1" fmla="*/ 3083668 h 3117186"/>
                <a:gd name="connsiteX2" fmla="*/ 1070042 w 4610910"/>
                <a:gd name="connsiteY2" fmla="*/ 2889115 h 3117186"/>
                <a:gd name="connsiteX3" fmla="*/ 1712068 w 4610910"/>
                <a:gd name="connsiteY3" fmla="*/ 2655651 h 3117186"/>
                <a:gd name="connsiteX4" fmla="*/ 2461098 w 4610910"/>
                <a:gd name="connsiteY4" fmla="*/ 2110902 h 3117186"/>
                <a:gd name="connsiteX5" fmla="*/ 2830748 w 4610910"/>
                <a:gd name="connsiteY5" fmla="*/ 1673157 h 3117186"/>
                <a:gd name="connsiteX6" fmla="*/ 3171217 w 4610910"/>
                <a:gd name="connsiteY6" fmla="*/ 1128408 h 3117186"/>
                <a:gd name="connsiteX7" fmla="*/ 3278221 w 4610910"/>
                <a:gd name="connsiteY7" fmla="*/ 856033 h 3117186"/>
                <a:gd name="connsiteX8" fmla="*/ 3492229 w 4610910"/>
                <a:gd name="connsiteY8" fmla="*/ 457200 h 3117186"/>
                <a:gd name="connsiteX9" fmla="*/ 3696511 w 4610910"/>
                <a:gd name="connsiteY9" fmla="*/ 194553 h 3117186"/>
                <a:gd name="connsiteX10" fmla="*/ 3939702 w 4610910"/>
                <a:gd name="connsiteY10" fmla="*/ 68094 h 3117186"/>
                <a:gd name="connsiteX11" fmla="*/ 4610910 w 4610910"/>
                <a:gd name="connsiteY11" fmla="*/ 0 h 3117186"/>
                <a:gd name="connsiteX0" fmla="*/ 0 w 4610910"/>
                <a:gd name="connsiteY0" fmla="*/ 3112851 h 3117186"/>
                <a:gd name="connsiteX1" fmla="*/ 311285 w 4610910"/>
                <a:gd name="connsiteY1" fmla="*/ 3083668 h 3117186"/>
                <a:gd name="connsiteX2" fmla="*/ 1070042 w 4610910"/>
                <a:gd name="connsiteY2" fmla="*/ 2889115 h 3117186"/>
                <a:gd name="connsiteX3" fmla="*/ 1712068 w 4610910"/>
                <a:gd name="connsiteY3" fmla="*/ 2655651 h 3117186"/>
                <a:gd name="connsiteX4" fmla="*/ 2461098 w 4610910"/>
                <a:gd name="connsiteY4" fmla="*/ 2110902 h 3117186"/>
                <a:gd name="connsiteX5" fmla="*/ 2830748 w 4610910"/>
                <a:gd name="connsiteY5" fmla="*/ 1673157 h 3117186"/>
                <a:gd name="connsiteX6" fmla="*/ 3171217 w 4610910"/>
                <a:gd name="connsiteY6" fmla="*/ 1128408 h 3117186"/>
                <a:gd name="connsiteX7" fmla="*/ 3307404 w 4610910"/>
                <a:gd name="connsiteY7" fmla="*/ 865761 h 3117186"/>
                <a:gd name="connsiteX8" fmla="*/ 3492229 w 4610910"/>
                <a:gd name="connsiteY8" fmla="*/ 457200 h 3117186"/>
                <a:gd name="connsiteX9" fmla="*/ 3696511 w 4610910"/>
                <a:gd name="connsiteY9" fmla="*/ 194553 h 3117186"/>
                <a:gd name="connsiteX10" fmla="*/ 3939702 w 4610910"/>
                <a:gd name="connsiteY10" fmla="*/ 68094 h 3117186"/>
                <a:gd name="connsiteX11" fmla="*/ 4610910 w 4610910"/>
                <a:gd name="connsiteY11" fmla="*/ 0 h 3117186"/>
                <a:gd name="connsiteX0" fmla="*/ 0 w 4902739"/>
                <a:gd name="connsiteY0" fmla="*/ 3122579 h 3126914"/>
                <a:gd name="connsiteX1" fmla="*/ 311285 w 4902739"/>
                <a:gd name="connsiteY1" fmla="*/ 3093396 h 3126914"/>
                <a:gd name="connsiteX2" fmla="*/ 1070042 w 4902739"/>
                <a:gd name="connsiteY2" fmla="*/ 2898843 h 3126914"/>
                <a:gd name="connsiteX3" fmla="*/ 1712068 w 4902739"/>
                <a:gd name="connsiteY3" fmla="*/ 2665379 h 3126914"/>
                <a:gd name="connsiteX4" fmla="*/ 2461098 w 4902739"/>
                <a:gd name="connsiteY4" fmla="*/ 2120630 h 3126914"/>
                <a:gd name="connsiteX5" fmla="*/ 2830748 w 4902739"/>
                <a:gd name="connsiteY5" fmla="*/ 1682885 h 3126914"/>
                <a:gd name="connsiteX6" fmla="*/ 3171217 w 4902739"/>
                <a:gd name="connsiteY6" fmla="*/ 1138136 h 3126914"/>
                <a:gd name="connsiteX7" fmla="*/ 3307404 w 4902739"/>
                <a:gd name="connsiteY7" fmla="*/ 875489 h 3126914"/>
                <a:gd name="connsiteX8" fmla="*/ 3492229 w 4902739"/>
                <a:gd name="connsiteY8" fmla="*/ 466928 h 3126914"/>
                <a:gd name="connsiteX9" fmla="*/ 3696511 w 4902739"/>
                <a:gd name="connsiteY9" fmla="*/ 204281 h 3126914"/>
                <a:gd name="connsiteX10" fmla="*/ 3939702 w 4902739"/>
                <a:gd name="connsiteY10" fmla="*/ 77822 h 3126914"/>
                <a:gd name="connsiteX11" fmla="*/ 4902739 w 4902739"/>
                <a:gd name="connsiteY11" fmla="*/ 0 h 3126914"/>
                <a:gd name="connsiteX0" fmla="*/ 0 w 4902739"/>
                <a:gd name="connsiteY0" fmla="*/ 3122579 h 3126914"/>
                <a:gd name="connsiteX1" fmla="*/ 311285 w 4902739"/>
                <a:gd name="connsiteY1" fmla="*/ 3093396 h 3126914"/>
                <a:gd name="connsiteX2" fmla="*/ 1070042 w 4902739"/>
                <a:gd name="connsiteY2" fmla="*/ 2898843 h 3126914"/>
                <a:gd name="connsiteX3" fmla="*/ 1712068 w 4902739"/>
                <a:gd name="connsiteY3" fmla="*/ 2665379 h 3126914"/>
                <a:gd name="connsiteX4" fmla="*/ 2461098 w 4902739"/>
                <a:gd name="connsiteY4" fmla="*/ 2120630 h 3126914"/>
                <a:gd name="connsiteX5" fmla="*/ 2830748 w 4902739"/>
                <a:gd name="connsiteY5" fmla="*/ 1682885 h 3126914"/>
                <a:gd name="connsiteX6" fmla="*/ 3171217 w 4902739"/>
                <a:gd name="connsiteY6" fmla="*/ 1138136 h 3126914"/>
                <a:gd name="connsiteX7" fmla="*/ 3307404 w 4902739"/>
                <a:gd name="connsiteY7" fmla="*/ 875489 h 3126914"/>
                <a:gd name="connsiteX8" fmla="*/ 3492229 w 4902739"/>
                <a:gd name="connsiteY8" fmla="*/ 466928 h 3126914"/>
                <a:gd name="connsiteX9" fmla="*/ 3696511 w 4902739"/>
                <a:gd name="connsiteY9" fmla="*/ 204281 h 3126914"/>
                <a:gd name="connsiteX10" fmla="*/ 3939702 w 4902739"/>
                <a:gd name="connsiteY10" fmla="*/ 77822 h 3126914"/>
                <a:gd name="connsiteX11" fmla="*/ 4319080 w 4902739"/>
                <a:gd name="connsiteY11" fmla="*/ 29182 h 3126914"/>
                <a:gd name="connsiteX12" fmla="*/ 4902739 w 4902739"/>
                <a:gd name="connsiteY12" fmla="*/ 0 h 3126914"/>
                <a:gd name="connsiteX0" fmla="*/ 0 w 4893011"/>
                <a:gd name="connsiteY0" fmla="*/ 3094886 h 3099221"/>
                <a:gd name="connsiteX1" fmla="*/ 311285 w 4893011"/>
                <a:gd name="connsiteY1" fmla="*/ 3065703 h 3099221"/>
                <a:gd name="connsiteX2" fmla="*/ 1070042 w 4893011"/>
                <a:gd name="connsiteY2" fmla="*/ 2871150 h 3099221"/>
                <a:gd name="connsiteX3" fmla="*/ 1712068 w 4893011"/>
                <a:gd name="connsiteY3" fmla="*/ 2637686 h 3099221"/>
                <a:gd name="connsiteX4" fmla="*/ 2461098 w 4893011"/>
                <a:gd name="connsiteY4" fmla="*/ 2092937 h 3099221"/>
                <a:gd name="connsiteX5" fmla="*/ 2830748 w 4893011"/>
                <a:gd name="connsiteY5" fmla="*/ 1655192 h 3099221"/>
                <a:gd name="connsiteX6" fmla="*/ 3171217 w 4893011"/>
                <a:gd name="connsiteY6" fmla="*/ 1110443 h 3099221"/>
                <a:gd name="connsiteX7" fmla="*/ 3307404 w 4893011"/>
                <a:gd name="connsiteY7" fmla="*/ 847796 h 3099221"/>
                <a:gd name="connsiteX8" fmla="*/ 3492229 w 4893011"/>
                <a:gd name="connsiteY8" fmla="*/ 439235 h 3099221"/>
                <a:gd name="connsiteX9" fmla="*/ 3696511 w 4893011"/>
                <a:gd name="connsiteY9" fmla="*/ 176588 h 3099221"/>
                <a:gd name="connsiteX10" fmla="*/ 3939702 w 4893011"/>
                <a:gd name="connsiteY10" fmla="*/ 50129 h 3099221"/>
                <a:gd name="connsiteX11" fmla="*/ 4319080 w 4893011"/>
                <a:gd name="connsiteY11" fmla="*/ 1489 h 3099221"/>
                <a:gd name="connsiteX12" fmla="*/ 4893011 w 4893011"/>
                <a:gd name="connsiteY12" fmla="*/ 59856 h 309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93011" h="3099221">
                  <a:moveTo>
                    <a:pt x="0" y="3094886"/>
                  </a:moveTo>
                  <a:cubicBezTo>
                    <a:pt x="153210" y="3102992"/>
                    <a:pt x="132945" y="3102992"/>
                    <a:pt x="311285" y="3065703"/>
                  </a:cubicBezTo>
                  <a:cubicBezTo>
                    <a:pt x="489625" y="3028414"/>
                    <a:pt x="836578" y="2942486"/>
                    <a:pt x="1070042" y="2871150"/>
                  </a:cubicBezTo>
                  <a:cubicBezTo>
                    <a:pt x="1303506" y="2799814"/>
                    <a:pt x="1480225" y="2767388"/>
                    <a:pt x="1712068" y="2637686"/>
                  </a:cubicBezTo>
                  <a:cubicBezTo>
                    <a:pt x="1943911" y="2507984"/>
                    <a:pt x="2274651" y="2256686"/>
                    <a:pt x="2461098" y="2092937"/>
                  </a:cubicBezTo>
                  <a:cubicBezTo>
                    <a:pt x="2647545" y="1929188"/>
                    <a:pt x="2712395" y="1818941"/>
                    <a:pt x="2830748" y="1655192"/>
                  </a:cubicBezTo>
                  <a:cubicBezTo>
                    <a:pt x="2949101" y="1491443"/>
                    <a:pt x="3091774" y="1245009"/>
                    <a:pt x="3171217" y="1110443"/>
                  </a:cubicBezTo>
                  <a:cubicBezTo>
                    <a:pt x="3250660" y="975877"/>
                    <a:pt x="3239311" y="953179"/>
                    <a:pt x="3307404" y="847796"/>
                  </a:cubicBezTo>
                  <a:cubicBezTo>
                    <a:pt x="3375498" y="742413"/>
                    <a:pt x="3427378" y="551103"/>
                    <a:pt x="3492229" y="439235"/>
                  </a:cubicBezTo>
                  <a:cubicBezTo>
                    <a:pt x="3557080" y="327367"/>
                    <a:pt x="3621932" y="241439"/>
                    <a:pt x="3696511" y="176588"/>
                  </a:cubicBezTo>
                  <a:cubicBezTo>
                    <a:pt x="3771090" y="111737"/>
                    <a:pt x="3835941" y="79312"/>
                    <a:pt x="3939702" y="50129"/>
                  </a:cubicBezTo>
                  <a:cubicBezTo>
                    <a:pt x="4043463" y="20946"/>
                    <a:pt x="4158574" y="14459"/>
                    <a:pt x="4319080" y="1489"/>
                  </a:cubicBezTo>
                  <a:cubicBezTo>
                    <a:pt x="4479586" y="-11481"/>
                    <a:pt x="4795735" y="64720"/>
                    <a:pt x="4893011" y="59856"/>
                  </a:cubicBezTo>
                </a:path>
              </a:pathLst>
            </a:custGeom>
            <a:noFill/>
            <a:ln w="38100" cap="flat" cmpd="sng" algn="ctr">
              <a:solidFill>
                <a:srgbClr val="00A1DE"/>
              </a:solidFill>
              <a:prstDash val="solid"/>
            </a:ln>
            <a:effectLst/>
          </p:spPr>
          <p:txBody>
            <a:bodyPr rtlCol="0" anchor="ctr"/>
            <a:lstStyle/>
            <a:p>
              <a:pPr algn="ctr" fontAlgn="base">
                <a:spcBef>
                  <a:spcPct val="0"/>
                </a:spcBef>
                <a:spcAft>
                  <a:spcPct val="0"/>
                </a:spcAft>
                <a:defRPr/>
              </a:pPr>
              <a:endParaRPr lang="sv-SE" kern="0">
                <a:solidFill>
                  <a:srgbClr val="FFFFFF"/>
                </a:solidFill>
                <a:latin typeface="Arial"/>
              </a:endParaRPr>
            </a:p>
          </p:txBody>
        </p:sp>
        <p:cxnSp>
          <p:nvCxnSpPr>
            <p:cNvPr id="6" name="Straight Arrow Connector 15"/>
            <p:cNvCxnSpPr/>
            <p:nvPr/>
          </p:nvCxnSpPr>
          <p:spPr>
            <a:xfrm>
              <a:off x="2042809" y="4776270"/>
              <a:ext cx="5301574" cy="0"/>
            </a:xfrm>
            <a:prstGeom prst="straightConnector1">
              <a:avLst/>
            </a:prstGeom>
            <a:noFill/>
            <a:ln w="38100" cap="flat" cmpd="sng" algn="ctr">
              <a:solidFill>
                <a:srgbClr val="002776">
                  <a:shade val="95000"/>
                  <a:satMod val="105000"/>
                </a:srgbClr>
              </a:solidFill>
              <a:prstDash val="solid"/>
              <a:tailEnd type="arrow"/>
            </a:ln>
            <a:effectLst/>
          </p:spPr>
        </p:cxnSp>
        <p:cxnSp>
          <p:nvCxnSpPr>
            <p:cNvPr id="7" name="Straight Arrow Connector 16"/>
            <p:cNvCxnSpPr/>
            <p:nvPr/>
          </p:nvCxnSpPr>
          <p:spPr>
            <a:xfrm flipV="1">
              <a:off x="2033080" y="992210"/>
              <a:ext cx="0" cy="3793788"/>
            </a:xfrm>
            <a:prstGeom prst="straightConnector1">
              <a:avLst/>
            </a:prstGeom>
            <a:noFill/>
            <a:ln w="38100" cap="flat" cmpd="sng" algn="ctr">
              <a:solidFill>
                <a:srgbClr val="002776">
                  <a:shade val="95000"/>
                  <a:satMod val="105000"/>
                </a:srgbClr>
              </a:solidFill>
              <a:prstDash val="solid"/>
              <a:tailEnd type="arrow"/>
            </a:ln>
            <a:effectLst/>
          </p:spPr>
        </p:cxnSp>
        <p:sp>
          <p:nvSpPr>
            <p:cNvPr id="8" name="Rectangle 17"/>
            <p:cNvSpPr/>
            <p:nvPr/>
          </p:nvSpPr>
          <p:spPr>
            <a:xfrm>
              <a:off x="2052537" y="1361872"/>
              <a:ext cx="1643974" cy="3404681"/>
            </a:xfrm>
            <a:prstGeom prst="rect">
              <a:avLst/>
            </a:prstGeom>
            <a:noFill/>
            <a:ln w="12700" cap="flat" cmpd="sng" algn="ctr">
              <a:solidFill>
                <a:srgbClr val="00A1DE"/>
              </a:solidFill>
              <a:prstDash val="solid"/>
            </a:ln>
            <a:effectLst/>
          </p:spPr>
          <p:txBody>
            <a:bodyPr lIns="36000" tIns="36000" rIns="36000" bIns="36000" rtlCol="0" anchor="t" anchorCtr="0"/>
            <a:lstStyle/>
            <a:p>
              <a:pPr algn="ctr" fontAlgn="base">
                <a:spcBef>
                  <a:spcPct val="0"/>
                </a:spcBef>
                <a:spcAft>
                  <a:spcPct val="0"/>
                </a:spcAft>
                <a:defRPr/>
              </a:pPr>
              <a:r>
                <a:rPr lang="sv-SE" sz="2400" b="1" kern="0" dirty="0">
                  <a:solidFill>
                    <a:srgbClr val="000000"/>
                  </a:solidFill>
                  <a:latin typeface="Arial"/>
                </a:rPr>
                <a:t>Innovation</a:t>
              </a:r>
            </a:p>
          </p:txBody>
        </p:sp>
        <p:sp>
          <p:nvSpPr>
            <p:cNvPr id="9" name="Rectangle 19"/>
            <p:cNvSpPr/>
            <p:nvPr/>
          </p:nvSpPr>
          <p:spPr>
            <a:xfrm>
              <a:off x="3696511" y="1361872"/>
              <a:ext cx="1643974" cy="3404681"/>
            </a:xfrm>
            <a:prstGeom prst="rect">
              <a:avLst/>
            </a:prstGeom>
            <a:noFill/>
            <a:ln w="12700" cap="flat" cmpd="sng" algn="ctr">
              <a:solidFill>
                <a:srgbClr val="00A1DE"/>
              </a:solidFill>
              <a:prstDash val="solid"/>
            </a:ln>
            <a:effectLst/>
          </p:spPr>
          <p:txBody>
            <a:bodyPr lIns="36000" tIns="36000" rIns="36000" bIns="36000" rtlCol="0" anchor="t" anchorCtr="0"/>
            <a:lstStyle/>
            <a:p>
              <a:pPr algn="ctr" fontAlgn="base">
                <a:spcBef>
                  <a:spcPct val="0"/>
                </a:spcBef>
                <a:spcAft>
                  <a:spcPct val="0"/>
                </a:spcAft>
                <a:defRPr/>
              </a:pPr>
              <a:r>
                <a:rPr lang="sv-SE" sz="2400" b="1" kern="0" dirty="0" err="1">
                  <a:solidFill>
                    <a:srgbClr val="000000"/>
                  </a:solidFill>
                  <a:latin typeface="Arial"/>
                </a:rPr>
                <a:t>Growth</a:t>
              </a:r>
              <a:endParaRPr lang="sv-SE" sz="2400" b="1" kern="0" dirty="0">
                <a:solidFill>
                  <a:srgbClr val="000000"/>
                </a:solidFill>
                <a:latin typeface="Arial"/>
              </a:endParaRPr>
            </a:p>
          </p:txBody>
        </p:sp>
        <p:sp>
          <p:nvSpPr>
            <p:cNvPr id="10" name="Rectangle 20"/>
            <p:cNvSpPr/>
            <p:nvPr/>
          </p:nvSpPr>
          <p:spPr>
            <a:xfrm>
              <a:off x="5350212" y="1361872"/>
              <a:ext cx="1643974" cy="3404681"/>
            </a:xfrm>
            <a:prstGeom prst="rect">
              <a:avLst/>
            </a:prstGeom>
            <a:noFill/>
            <a:ln w="12700" cap="flat" cmpd="sng" algn="ctr">
              <a:solidFill>
                <a:srgbClr val="00A1DE"/>
              </a:solidFill>
              <a:prstDash val="solid"/>
            </a:ln>
            <a:effectLst/>
          </p:spPr>
          <p:txBody>
            <a:bodyPr lIns="36000" tIns="36000" rIns="36000" bIns="36000" rtlCol="0" anchor="t" anchorCtr="0"/>
            <a:lstStyle/>
            <a:p>
              <a:pPr algn="ctr" fontAlgn="base">
                <a:spcBef>
                  <a:spcPct val="0"/>
                </a:spcBef>
                <a:spcAft>
                  <a:spcPct val="0"/>
                </a:spcAft>
                <a:defRPr/>
              </a:pPr>
              <a:r>
                <a:rPr lang="sv-SE" sz="2400" b="1" kern="0" dirty="0" err="1">
                  <a:solidFill>
                    <a:srgbClr val="000000"/>
                  </a:solidFill>
                  <a:latin typeface="Arial"/>
                </a:rPr>
                <a:t>Maturity</a:t>
              </a:r>
              <a:endParaRPr lang="sv-SE" sz="2400" b="1" kern="0" dirty="0">
                <a:solidFill>
                  <a:srgbClr val="000000"/>
                </a:solidFill>
                <a:latin typeface="Arial"/>
              </a:endParaRPr>
            </a:p>
          </p:txBody>
        </p:sp>
        <p:sp>
          <p:nvSpPr>
            <p:cNvPr id="11" name="TextBox 21"/>
            <p:cNvSpPr txBox="1"/>
            <p:nvPr/>
          </p:nvSpPr>
          <p:spPr>
            <a:xfrm>
              <a:off x="7371246" y="4597402"/>
              <a:ext cx="476752" cy="282368"/>
            </a:xfrm>
            <a:prstGeom prst="rect">
              <a:avLst/>
            </a:prstGeom>
            <a:noFill/>
          </p:spPr>
          <p:txBody>
            <a:bodyPr wrap="none" lIns="0" tIns="0" rIns="0" bIns="0" rtlCol="0">
              <a:spAutoFit/>
            </a:bodyPr>
            <a:lstStyle/>
            <a:p>
              <a:pPr fontAlgn="base">
                <a:spcBef>
                  <a:spcPct val="0"/>
                </a:spcBef>
                <a:spcAft>
                  <a:spcPct val="0"/>
                </a:spcAft>
                <a:defRPr/>
              </a:pPr>
              <a:r>
                <a:rPr lang="sv-SE" sz="2400" kern="0" dirty="0" err="1">
                  <a:solidFill>
                    <a:srgbClr val="002776"/>
                  </a:solidFill>
                  <a:latin typeface="Arial" pitchFamily="34" charset="0"/>
                  <a:cs typeface="Arial" pitchFamily="34" charset="0"/>
                </a:rPr>
                <a:t>Time</a:t>
              </a:r>
              <a:endParaRPr lang="sv-SE" sz="2400" kern="0" dirty="0">
                <a:solidFill>
                  <a:srgbClr val="002776"/>
                </a:solidFill>
                <a:latin typeface="Arial" pitchFamily="34" charset="0"/>
                <a:cs typeface="Arial" pitchFamily="34" charset="0"/>
              </a:endParaRPr>
            </a:p>
          </p:txBody>
        </p:sp>
        <p:sp>
          <p:nvSpPr>
            <p:cNvPr id="12" name="TextBox 22"/>
            <p:cNvSpPr txBox="1"/>
            <p:nvPr/>
          </p:nvSpPr>
          <p:spPr>
            <a:xfrm rot="16200000">
              <a:off x="684246" y="1954782"/>
              <a:ext cx="2176251" cy="270580"/>
            </a:xfrm>
            <a:prstGeom prst="rect">
              <a:avLst/>
            </a:prstGeom>
            <a:noFill/>
          </p:spPr>
          <p:txBody>
            <a:bodyPr wrap="square" lIns="0" tIns="0" rIns="0" bIns="0" rtlCol="0">
              <a:spAutoFit/>
            </a:bodyPr>
            <a:lstStyle/>
            <a:p>
              <a:pPr fontAlgn="base">
                <a:spcBef>
                  <a:spcPct val="0"/>
                </a:spcBef>
                <a:spcAft>
                  <a:spcPct val="0"/>
                </a:spcAft>
                <a:defRPr/>
              </a:pPr>
              <a:r>
                <a:rPr lang="sv-SE" sz="2400" kern="0" dirty="0">
                  <a:solidFill>
                    <a:srgbClr val="002776"/>
                  </a:solidFill>
                  <a:latin typeface="Arial" pitchFamily="34" charset="0"/>
                  <a:cs typeface="Arial" pitchFamily="34" charset="0"/>
                </a:rPr>
                <a:t>Market penetration</a:t>
              </a:r>
            </a:p>
          </p:txBody>
        </p:sp>
      </p:grpSp>
      <p:sp>
        <p:nvSpPr>
          <p:cNvPr id="22" name="textruta 21"/>
          <p:cNvSpPr txBox="1"/>
          <p:nvPr/>
        </p:nvSpPr>
        <p:spPr>
          <a:xfrm>
            <a:off x="2968672" y="1300073"/>
            <a:ext cx="5465792" cy="738664"/>
          </a:xfrm>
          <a:prstGeom prst="rect">
            <a:avLst/>
          </a:prstGeom>
          <a:noFill/>
        </p:spPr>
        <p:txBody>
          <a:bodyPr wrap="none" rtlCol="0">
            <a:spAutoFit/>
          </a:bodyPr>
          <a:lstStyle/>
          <a:p>
            <a:r>
              <a:rPr lang="sv-SE" sz="2400" dirty="0"/>
              <a:t>Cash in </a:t>
            </a:r>
            <a:r>
              <a:rPr lang="sv-SE" sz="2400" dirty="0" err="1"/>
              <a:t>circulation</a:t>
            </a:r>
            <a:r>
              <a:rPr lang="sv-SE" sz="2400" dirty="0"/>
              <a:t> </a:t>
            </a:r>
            <a:r>
              <a:rPr lang="sv-SE" sz="2400" dirty="0" err="1"/>
              <a:t>outside</a:t>
            </a:r>
            <a:r>
              <a:rPr lang="sv-SE" sz="2400" dirty="0"/>
              <a:t> the bank </a:t>
            </a:r>
            <a:r>
              <a:rPr lang="sv-SE" sz="2400" dirty="0" err="1"/>
              <a:t>sector</a:t>
            </a:r>
            <a:endParaRPr lang="sv-SE" sz="2400" dirty="0"/>
          </a:p>
          <a:p>
            <a:endParaRPr lang="sv-SE" dirty="0"/>
          </a:p>
        </p:txBody>
      </p:sp>
    </p:spTree>
    <p:extLst>
      <p:ext uri="{BB962C8B-B14F-4D97-AF65-F5344CB8AC3E}">
        <p14:creationId xmlns:p14="http://schemas.microsoft.com/office/powerpoint/2010/main" val="11347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0"/>
                                        <p:tgtEl>
                                          <p:spTgt spid="13"/>
                                        </p:tgtEl>
                                      </p:cBhvr>
                                    </p:animEffect>
                                  </p:childTnLst>
                                </p:cTn>
                              </p:par>
                              <p:par>
                                <p:cTn id="8" presetID="10" presetClass="exit" presetSubtype="0" fill="hold" nodeType="withEffect">
                                  <p:stCondLst>
                                    <p:cond delay="0"/>
                                  </p:stCondLst>
                                  <p:childTnLst>
                                    <p:animEffect transition="out" filter="fade">
                                      <p:cBhvr>
                                        <p:cTn id="9" dur="5000"/>
                                        <p:tgtEl>
                                          <p:spTgt spid="4"/>
                                        </p:tgtEl>
                                      </p:cBhvr>
                                    </p:animEffect>
                                    <p:set>
                                      <p:cBhvr>
                                        <p:cTn id="10" dur="1" fill="hold">
                                          <p:stCondLst>
                                            <p:cond delay="4999"/>
                                          </p:stCondLst>
                                        </p:cTn>
                                        <p:tgtEl>
                                          <p:spTgt spid="4"/>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t>A pro-active stance</a:t>
            </a:r>
          </a:p>
        </p:txBody>
      </p:sp>
      <p:sp>
        <p:nvSpPr>
          <p:cNvPr id="3" name="Platshållare för innehåll 2"/>
          <p:cNvSpPr>
            <a:spLocks noGrp="1"/>
          </p:cNvSpPr>
          <p:nvPr>
            <p:ph idx="1"/>
          </p:nvPr>
        </p:nvSpPr>
        <p:spPr/>
        <p:txBody>
          <a:bodyPr>
            <a:normAutofit/>
          </a:bodyPr>
          <a:lstStyle/>
          <a:p>
            <a:r>
              <a:rPr lang="en-US" dirty="0"/>
              <a:t>An eventual launch of a CBDC takes time</a:t>
            </a:r>
          </a:p>
          <a:p>
            <a:pPr lvl="1"/>
            <a:r>
              <a:rPr lang="en-US" dirty="0" smtClean="0"/>
              <a:t>Designed </a:t>
            </a:r>
            <a:r>
              <a:rPr lang="en-US" dirty="0"/>
              <a:t>to meet shortcoming of the </a:t>
            </a:r>
            <a:r>
              <a:rPr lang="en-US" u="sng" dirty="0"/>
              <a:t>future</a:t>
            </a:r>
            <a:r>
              <a:rPr lang="en-US" dirty="0"/>
              <a:t> retail payments </a:t>
            </a:r>
            <a:r>
              <a:rPr lang="en-US" dirty="0" smtClean="0"/>
              <a:t>market</a:t>
            </a:r>
          </a:p>
          <a:p>
            <a:pPr lvl="1"/>
            <a:endParaRPr lang="en-US" dirty="0"/>
          </a:p>
          <a:p>
            <a:r>
              <a:rPr lang="en-US" dirty="0" smtClean="0"/>
              <a:t>What </a:t>
            </a:r>
            <a:r>
              <a:rPr lang="en-US" dirty="0"/>
              <a:t>do we believe about the future market (10 years, if nothing is done?)</a:t>
            </a:r>
          </a:p>
          <a:p>
            <a:pPr lvl="1"/>
            <a:r>
              <a:rPr lang="en-US" dirty="0" smtClean="0"/>
              <a:t>Single </a:t>
            </a:r>
            <a:r>
              <a:rPr lang="en-US" dirty="0"/>
              <a:t>points of failure and/or no Swedish payment infrastructure </a:t>
            </a:r>
          </a:p>
          <a:p>
            <a:pPr lvl="1"/>
            <a:r>
              <a:rPr lang="en-US" dirty="0"/>
              <a:t>Non-banks have limited access to infrastructure (partly b/c the Finality Directive)</a:t>
            </a:r>
          </a:p>
          <a:p>
            <a:pPr lvl="1"/>
            <a:r>
              <a:rPr lang="en-US" dirty="0"/>
              <a:t>Some groups experience problems from reduced access to cash services </a:t>
            </a:r>
          </a:p>
          <a:p>
            <a:pPr lvl="1"/>
            <a:r>
              <a:rPr lang="en-US" dirty="0"/>
              <a:t>Limited access to central-bank money for the general public</a:t>
            </a:r>
          </a:p>
        </p:txBody>
      </p:sp>
    </p:spTree>
    <p:extLst>
      <p:ext uri="{BB962C8B-B14F-4D97-AF65-F5344CB8AC3E}">
        <p14:creationId xmlns:p14="http://schemas.microsoft.com/office/powerpoint/2010/main" val="4281036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What</a:t>
            </a:r>
            <a:r>
              <a:rPr lang="sv-SE" dirty="0"/>
              <a:t> </a:t>
            </a:r>
            <a:r>
              <a:rPr lang="sv-SE" dirty="0" err="1"/>
              <a:t>can</a:t>
            </a:r>
            <a:r>
              <a:rPr lang="sv-SE" dirty="0"/>
              <a:t> a CBDC do?</a:t>
            </a:r>
          </a:p>
        </p:txBody>
      </p:sp>
      <p:sp>
        <p:nvSpPr>
          <p:cNvPr id="3" name="Platshållare för innehåll 2"/>
          <p:cNvSpPr>
            <a:spLocks noGrp="1"/>
          </p:cNvSpPr>
          <p:nvPr>
            <p:ph idx="1"/>
          </p:nvPr>
        </p:nvSpPr>
        <p:spPr/>
        <p:txBody>
          <a:bodyPr>
            <a:normAutofit fontScale="92500" lnSpcReduction="10000"/>
          </a:bodyPr>
          <a:lstStyle/>
          <a:p>
            <a:r>
              <a:rPr lang="en-US" dirty="0"/>
              <a:t>It will function </a:t>
            </a:r>
            <a:r>
              <a:rPr lang="en-US" dirty="0" smtClean="0"/>
              <a:t>as money: means of payment. unit of account, store of value</a:t>
            </a:r>
            <a:endParaRPr lang="en-US" dirty="0"/>
          </a:p>
          <a:p>
            <a:endParaRPr lang="en-US" dirty="0" smtClean="0"/>
          </a:p>
          <a:p>
            <a:r>
              <a:rPr lang="en-US" dirty="0" smtClean="0"/>
              <a:t>Guarantee </a:t>
            </a:r>
            <a:r>
              <a:rPr lang="en-US" dirty="0"/>
              <a:t>access to central-bank money</a:t>
            </a:r>
          </a:p>
          <a:p>
            <a:endParaRPr lang="en-US" dirty="0" smtClean="0"/>
          </a:p>
          <a:p>
            <a:r>
              <a:rPr lang="en-US" dirty="0" smtClean="0"/>
              <a:t>Perhaps </a:t>
            </a:r>
            <a:r>
              <a:rPr lang="en-US" dirty="0"/>
              <a:t>even more important: it is an infrastructure! </a:t>
            </a:r>
            <a:endParaRPr lang="en-US" dirty="0" smtClean="0"/>
          </a:p>
          <a:p>
            <a:pPr lvl="1"/>
            <a:r>
              <a:rPr lang="en-US" dirty="0" smtClean="0"/>
              <a:t>Reduce </a:t>
            </a:r>
            <a:r>
              <a:rPr lang="en-US" dirty="0"/>
              <a:t>single-point of failure issues and ensure a Swedish infrastructure</a:t>
            </a:r>
          </a:p>
          <a:p>
            <a:pPr lvl="1"/>
            <a:r>
              <a:rPr lang="en-US" dirty="0"/>
              <a:t>Increase non-bank access to settlement services in central bank money </a:t>
            </a:r>
          </a:p>
          <a:p>
            <a:pPr lvl="1"/>
            <a:r>
              <a:rPr lang="en-US" dirty="0"/>
              <a:t>Function as a platform for </a:t>
            </a:r>
            <a:r>
              <a:rPr lang="en-US" dirty="0" smtClean="0"/>
              <a:t>innovation</a:t>
            </a:r>
          </a:p>
          <a:p>
            <a:pPr lvl="1"/>
            <a:endParaRPr lang="en-US" dirty="0"/>
          </a:p>
          <a:p>
            <a:r>
              <a:rPr lang="en-US" dirty="0" smtClean="0"/>
              <a:t>Facilitate payments for vulnerable </a:t>
            </a:r>
            <a:r>
              <a:rPr lang="en-US" dirty="0"/>
              <a:t>groups?</a:t>
            </a:r>
          </a:p>
          <a:p>
            <a:endParaRPr lang="en-US" dirty="0"/>
          </a:p>
          <a:p>
            <a:pPr lvl="1"/>
            <a:endParaRPr lang="en-US" dirty="0"/>
          </a:p>
          <a:p>
            <a:pPr marL="0" indent="0">
              <a:buNone/>
            </a:pPr>
            <a:endParaRPr lang="sv-SE" dirty="0"/>
          </a:p>
        </p:txBody>
      </p:sp>
    </p:spTree>
    <p:extLst>
      <p:ext uri="{BB962C8B-B14F-4D97-AF65-F5344CB8AC3E}">
        <p14:creationId xmlns:p14="http://schemas.microsoft.com/office/powerpoint/2010/main" val="997568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p:cNvSpPr/>
          <p:nvPr/>
        </p:nvSpPr>
        <p:spPr>
          <a:xfrm>
            <a:off x="8596156" y="2140070"/>
            <a:ext cx="1458685" cy="4166388"/>
          </a:xfrm>
          <a:prstGeom prst="rect">
            <a:avLst/>
          </a:prstGeom>
          <a:solidFill>
            <a:schemeClr val="accent4">
              <a:lumMod val="20000"/>
              <a:lumOff val="8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ruta 3"/>
          <p:cNvSpPr txBox="1"/>
          <p:nvPr/>
        </p:nvSpPr>
        <p:spPr>
          <a:xfrm>
            <a:off x="2206120" y="3058879"/>
            <a:ext cx="588879" cy="307777"/>
          </a:xfrm>
          <a:prstGeom prst="rect">
            <a:avLst/>
          </a:prstGeom>
          <a:noFill/>
        </p:spPr>
        <p:txBody>
          <a:bodyPr wrap="none" rtlCol="0">
            <a:spAutoFit/>
          </a:bodyPr>
          <a:lstStyle/>
          <a:p>
            <a:r>
              <a:rPr lang="en-US" sz="1400" dirty="0" smtClean="0"/>
              <a:t>Payer</a:t>
            </a:r>
            <a:endParaRPr lang="en-US" sz="1400" dirty="0"/>
          </a:p>
        </p:txBody>
      </p:sp>
      <p:sp>
        <p:nvSpPr>
          <p:cNvPr id="5" name="Rektangel 4"/>
          <p:cNvSpPr/>
          <p:nvPr/>
        </p:nvSpPr>
        <p:spPr>
          <a:xfrm>
            <a:off x="2190955" y="2860797"/>
            <a:ext cx="1291771" cy="703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ktangel 5"/>
          <p:cNvSpPr/>
          <p:nvPr/>
        </p:nvSpPr>
        <p:spPr>
          <a:xfrm>
            <a:off x="2198914" y="5155418"/>
            <a:ext cx="1291771" cy="703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ruta 6"/>
          <p:cNvSpPr txBox="1"/>
          <p:nvPr/>
        </p:nvSpPr>
        <p:spPr>
          <a:xfrm>
            <a:off x="2355655" y="5353500"/>
            <a:ext cx="616131" cy="307777"/>
          </a:xfrm>
          <a:prstGeom prst="rect">
            <a:avLst/>
          </a:prstGeom>
          <a:noFill/>
        </p:spPr>
        <p:txBody>
          <a:bodyPr wrap="none" rtlCol="0">
            <a:spAutoFit/>
          </a:bodyPr>
          <a:lstStyle/>
          <a:p>
            <a:r>
              <a:rPr lang="en-US" sz="1400" dirty="0" smtClean="0"/>
              <a:t>Payee</a:t>
            </a:r>
            <a:endParaRPr lang="en-US" sz="1400" dirty="0"/>
          </a:p>
        </p:txBody>
      </p:sp>
      <p:sp>
        <p:nvSpPr>
          <p:cNvPr id="8" name="Rektangel 7"/>
          <p:cNvSpPr/>
          <p:nvPr/>
        </p:nvSpPr>
        <p:spPr>
          <a:xfrm>
            <a:off x="2111830" y="2140072"/>
            <a:ext cx="1458685" cy="4166386"/>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ruta 9"/>
          <p:cNvSpPr txBox="1"/>
          <p:nvPr/>
        </p:nvSpPr>
        <p:spPr>
          <a:xfrm>
            <a:off x="2190955" y="1671697"/>
            <a:ext cx="703269" cy="369332"/>
          </a:xfrm>
          <a:prstGeom prst="rect">
            <a:avLst/>
          </a:prstGeom>
          <a:noFill/>
        </p:spPr>
        <p:txBody>
          <a:bodyPr wrap="none" rtlCol="0">
            <a:spAutoFit/>
          </a:bodyPr>
          <a:lstStyle/>
          <a:p>
            <a:r>
              <a:rPr lang="en-US" dirty="0" smtClean="0"/>
              <a:t>Users</a:t>
            </a:r>
            <a:endParaRPr lang="en-US" dirty="0"/>
          </a:p>
        </p:txBody>
      </p:sp>
      <p:sp>
        <p:nvSpPr>
          <p:cNvPr id="11" name="textruta 10"/>
          <p:cNvSpPr txBox="1"/>
          <p:nvPr/>
        </p:nvSpPr>
        <p:spPr>
          <a:xfrm>
            <a:off x="9101433" y="3825747"/>
            <a:ext cx="1003352" cy="954107"/>
          </a:xfrm>
          <a:prstGeom prst="rect">
            <a:avLst/>
          </a:prstGeom>
          <a:noFill/>
        </p:spPr>
        <p:txBody>
          <a:bodyPr wrap="none" rtlCol="0">
            <a:spAutoFit/>
          </a:bodyPr>
          <a:lstStyle/>
          <a:p>
            <a:r>
              <a:rPr lang="en-US" sz="1400" dirty="0" smtClean="0"/>
              <a:t>Issuing</a:t>
            </a:r>
          </a:p>
          <a:p>
            <a:r>
              <a:rPr lang="en-US" sz="1400" dirty="0" smtClean="0"/>
              <a:t>withdrawal</a:t>
            </a:r>
          </a:p>
          <a:p>
            <a:r>
              <a:rPr lang="en-US" sz="1400" dirty="0" smtClean="0"/>
              <a:t>settlement</a:t>
            </a:r>
          </a:p>
          <a:p>
            <a:endParaRPr lang="en-US" sz="1400" dirty="0"/>
          </a:p>
        </p:txBody>
      </p:sp>
      <p:sp>
        <p:nvSpPr>
          <p:cNvPr id="13" name="Rektangel 12"/>
          <p:cNvSpPr/>
          <p:nvPr/>
        </p:nvSpPr>
        <p:spPr>
          <a:xfrm>
            <a:off x="3616296" y="2140070"/>
            <a:ext cx="249380" cy="4166388"/>
          </a:xfrm>
          <a:prstGeom prst="rect">
            <a:avLst/>
          </a:prstGeom>
          <a:solidFill>
            <a:srgbClr val="FFFF00"/>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ruta 13"/>
          <p:cNvSpPr txBox="1"/>
          <p:nvPr/>
        </p:nvSpPr>
        <p:spPr>
          <a:xfrm rot="16200000">
            <a:off x="1946868" y="4217740"/>
            <a:ext cx="3553602" cy="307777"/>
          </a:xfrm>
          <a:prstGeom prst="rect">
            <a:avLst/>
          </a:prstGeom>
          <a:noFill/>
        </p:spPr>
        <p:txBody>
          <a:bodyPr wrap="none" rtlCol="0">
            <a:spAutoFit/>
          </a:bodyPr>
          <a:lstStyle/>
          <a:p>
            <a:r>
              <a:rPr lang="en-US" sz="1400" dirty="0" smtClean="0"/>
              <a:t>Interface: communication channel, initiation…</a:t>
            </a:r>
            <a:endParaRPr lang="en-US" sz="1400" dirty="0"/>
          </a:p>
        </p:txBody>
      </p:sp>
      <p:sp>
        <p:nvSpPr>
          <p:cNvPr id="15" name="textruta 14"/>
          <p:cNvSpPr txBox="1"/>
          <p:nvPr/>
        </p:nvSpPr>
        <p:spPr>
          <a:xfrm>
            <a:off x="1565745" y="1122340"/>
            <a:ext cx="2660985" cy="369332"/>
          </a:xfrm>
          <a:prstGeom prst="rect">
            <a:avLst/>
          </a:prstGeom>
          <a:noFill/>
        </p:spPr>
        <p:txBody>
          <a:bodyPr wrap="none" rtlCol="0">
            <a:spAutoFit/>
          </a:bodyPr>
          <a:lstStyle/>
          <a:p>
            <a:r>
              <a:rPr lang="en-US" dirty="0" smtClean="0"/>
              <a:t>Payment Service Providers</a:t>
            </a:r>
            <a:endParaRPr lang="en-US" dirty="0"/>
          </a:p>
        </p:txBody>
      </p:sp>
      <p:cxnSp>
        <p:nvCxnSpPr>
          <p:cNvPr id="17" name="Rak pil 16"/>
          <p:cNvCxnSpPr/>
          <p:nvPr/>
        </p:nvCxnSpPr>
        <p:spPr>
          <a:xfrm>
            <a:off x="3751801" y="1464083"/>
            <a:ext cx="0" cy="5943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5251943" y="2943553"/>
            <a:ext cx="2397901" cy="1015663"/>
          </a:xfrm>
          <a:prstGeom prst="rect">
            <a:avLst/>
          </a:prstGeom>
          <a:noFill/>
        </p:spPr>
        <p:txBody>
          <a:bodyPr wrap="none" rtlCol="0">
            <a:spAutoFit/>
          </a:bodyPr>
          <a:lstStyle/>
          <a:p>
            <a:r>
              <a:rPr lang="en-US" sz="1400" dirty="0" smtClean="0"/>
              <a:t>Authorization: </a:t>
            </a:r>
          </a:p>
          <a:p>
            <a:r>
              <a:rPr lang="en-US" sz="1400" dirty="0" smtClean="0"/>
              <a:t>Verification, identification</a:t>
            </a:r>
          </a:p>
          <a:p>
            <a:r>
              <a:rPr lang="en-US" sz="1400" dirty="0" smtClean="0"/>
              <a:t>Available means, AML/CTF, … </a:t>
            </a:r>
          </a:p>
          <a:p>
            <a:endParaRPr lang="en-US" dirty="0"/>
          </a:p>
        </p:txBody>
      </p:sp>
      <p:sp>
        <p:nvSpPr>
          <p:cNvPr id="20" name="Nedåtböjd 19"/>
          <p:cNvSpPr/>
          <p:nvPr/>
        </p:nvSpPr>
        <p:spPr>
          <a:xfrm rot="743828">
            <a:off x="3252270" y="2454770"/>
            <a:ext cx="6097837" cy="9775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Nedåtböjd 20"/>
          <p:cNvSpPr/>
          <p:nvPr/>
        </p:nvSpPr>
        <p:spPr>
          <a:xfrm rot="9892593">
            <a:off x="2922606" y="5085043"/>
            <a:ext cx="6382328" cy="9598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2" name="Rektangel 21"/>
          <p:cNvSpPr/>
          <p:nvPr/>
        </p:nvSpPr>
        <p:spPr>
          <a:xfrm>
            <a:off x="3924075" y="2140072"/>
            <a:ext cx="4629149" cy="4166386"/>
          </a:xfrm>
          <a:prstGeom prst="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ruta 22"/>
          <p:cNvSpPr txBox="1"/>
          <p:nvPr/>
        </p:nvSpPr>
        <p:spPr>
          <a:xfrm>
            <a:off x="3953720" y="5291944"/>
            <a:ext cx="2966261" cy="523220"/>
          </a:xfrm>
          <a:prstGeom prst="rect">
            <a:avLst/>
          </a:prstGeom>
          <a:noFill/>
        </p:spPr>
        <p:txBody>
          <a:bodyPr wrap="none" rtlCol="0">
            <a:spAutoFit/>
          </a:bodyPr>
          <a:lstStyle/>
          <a:p>
            <a:r>
              <a:rPr lang="en-US" sz="1400" dirty="0" smtClean="0"/>
              <a:t>Post-transaction: </a:t>
            </a:r>
          </a:p>
          <a:p>
            <a:r>
              <a:rPr lang="en-US" sz="1400" dirty="0" smtClean="0"/>
              <a:t>confirmation, payment information, …</a:t>
            </a:r>
            <a:endParaRPr lang="en-US" sz="1400" dirty="0"/>
          </a:p>
        </p:txBody>
      </p:sp>
      <p:sp>
        <p:nvSpPr>
          <p:cNvPr id="24" name="textruta 23"/>
          <p:cNvSpPr txBox="1"/>
          <p:nvPr/>
        </p:nvSpPr>
        <p:spPr>
          <a:xfrm>
            <a:off x="5619280" y="439385"/>
            <a:ext cx="2054730" cy="369332"/>
          </a:xfrm>
          <a:prstGeom prst="rect">
            <a:avLst/>
          </a:prstGeom>
          <a:noFill/>
        </p:spPr>
        <p:txBody>
          <a:bodyPr wrap="none" rtlCol="0">
            <a:spAutoFit/>
          </a:bodyPr>
          <a:lstStyle/>
          <a:p>
            <a:r>
              <a:rPr lang="en-US" dirty="0" smtClean="0"/>
              <a:t>Payment processing</a:t>
            </a:r>
            <a:endParaRPr lang="en-US" dirty="0"/>
          </a:p>
        </p:txBody>
      </p:sp>
      <p:sp>
        <p:nvSpPr>
          <p:cNvPr id="25" name="Vänster klammerparentes 24"/>
          <p:cNvSpPr/>
          <p:nvPr/>
        </p:nvSpPr>
        <p:spPr>
          <a:xfrm rot="5400000">
            <a:off x="6092015" y="-1397123"/>
            <a:ext cx="246743" cy="4675672"/>
          </a:xfrm>
          <a:prstGeom prst="leftBrace">
            <a:avLst>
              <a:gd name="adj1" fmla="val 833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textruta 25"/>
          <p:cNvSpPr txBox="1"/>
          <p:nvPr/>
        </p:nvSpPr>
        <p:spPr>
          <a:xfrm>
            <a:off x="8674614" y="1671697"/>
            <a:ext cx="1370440" cy="369332"/>
          </a:xfrm>
          <a:prstGeom prst="rect">
            <a:avLst/>
          </a:prstGeom>
          <a:noFill/>
        </p:spPr>
        <p:txBody>
          <a:bodyPr wrap="none" rtlCol="0">
            <a:spAutoFit/>
          </a:bodyPr>
          <a:lstStyle/>
          <a:p>
            <a:r>
              <a:rPr lang="en-US" dirty="0" smtClean="0"/>
              <a:t>Central bank</a:t>
            </a:r>
            <a:endParaRPr lang="en-US" dirty="0"/>
          </a:p>
        </p:txBody>
      </p:sp>
      <p:cxnSp>
        <p:nvCxnSpPr>
          <p:cNvPr id="28" name="Rak 27"/>
          <p:cNvCxnSpPr/>
          <p:nvPr/>
        </p:nvCxnSpPr>
        <p:spPr>
          <a:xfrm>
            <a:off x="8553223" y="1186789"/>
            <a:ext cx="21466" cy="52427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Rak 28"/>
          <p:cNvCxnSpPr/>
          <p:nvPr/>
        </p:nvCxnSpPr>
        <p:spPr>
          <a:xfrm>
            <a:off x="3865676" y="1186789"/>
            <a:ext cx="21466" cy="524275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ruta 29"/>
          <p:cNvSpPr txBox="1"/>
          <p:nvPr/>
        </p:nvSpPr>
        <p:spPr>
          <a:xfrm>
            <a:off x="5575775" y="1671697"/>
            <a:ext cx="1182055" cy="369332"/>
          </a:xfrm>
          <a:prstGeom prst="rect">
            <a:avLst/>
          </a:prstGeom>
          <a:noFill/>
        </p:spPr>
        <p:txBody>
          <a:bodyPr wrap="none" rtlCol="0">
            <a:spAutoFit/>
          </a:bodyPr>
          <a:lstStyle/>
          <a:p>
            <a:r>
              <a:rPr lang="en-US" dirty="0" smtClean="0"/>
              <a:t>Processors</a:t>
            </a:r>
            <a:endParaRPr lang="en-US" dirty="0"/>
          </a:p>
        </p:txBody>
      </p:sp>
      <p:sp>
        <p:nvSpPr>
          <p:cNvPr id="31" name="Rektangel 30"/>
          <p:cNvSpPr/>
          <p:nvPr/>
        </p:nvSpPr>
        <p:spPr>
          <a:xfrm>
            <a:off x="9633331" y="1"/>
            <a:ext cx="778091" cy="1478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textruta 26"/>
          <p:cNvSpPr txBox="1"/>
          <p:nvPr/>
        </p:nvSpPr>
        <p:spPr>
          <a:xfrm>
            <a:off x="601590" y="111223"/>
            <a:ext cx="5198667" cy="707886"/>
          </a:xfrm>
          <a:prstGeom prst="rect">
            <a:avLst/>
          </a:prstGeom>
          <a:noFill/>
        </p:spPr>
        <p:txBody>
          <a:bodyPr wrap="none" rtlCol="0">
            <a:spAutoFit/>
          </a:bodyPr>
          <a:lstStyle/>
          <a:p>
            <a:r>
              <a:rPr lang="sv-SE" sz="4000" dirty="0"/>
              <a:t>The </a:t>
            </a:r>
            <a:r>
              <a:rPr lang="sv-SE" sz="4000" dirty="0" err="1"/>
              <a:t>role</a:t>
            </a:r>
            <a:r>
              <a:rPr lang="sv-SE" sz="4000" dirty="0"/>
              <a:t> of the Riksbank</a:t>
            </a:r>
          </a:p>
        </p:txBody>
      </p:sp>
    </p:spTree>
    <p:extLst>
      <p:ext uri="{BB962C8B-B14F-4D97-AF65-F5344CB8AC3E}">
        <p14:creationId xmlns:p14="http://schemas.microsoft.com/office/powerpoint/2010/main" val="315466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 </a:t>
            </a:r>
            <a:r>
              <a:rPr lang="sv-SE" dirty="0" err="1"/>
              <a:t>high-level</a:t>
            </a:r>
            <a:r>
              <a:rPr lang="sv-SE" dirty="0"/>
              <a:t> </a:t>
            </a:r>
            <a:r>
              <a:rPr lang="sv-SE" dirty="0" err="1"/>
              <a:t>concept</a:t>
            </a:r>
            <a:endParaRPr lang="sv-SE" dirty="0"/>
          </a:p>
        </p:txBody>
      </p:sp>
      <p:sp>
        <p:nvSpPr>
          <p:cNvPr id="3" name="Platshållare för innehåll 2"/>
          <p:cNvSpPr>
            <a:spLocks noGrp="1"/>
          </p:cNvSpPr>
          <p:nvPr>
            <p:ph idx="1"/>
          </p:nvPr>
        </p:nvSpPr>
        <p:spPr/>
        <p:txBody>
          <a:bodyPr>
            <a:normAutofit fontScale="85000" lnSpcReduction="20000"/>
          </a:bodyPr>
          <a:lstStyle/>
          <a:p>
            <a:r>
              <a:rPr lang="en-US" dirty="0"/>
              <a:t>Claim on the central bank (RB has to ”own” the accounts…)</a:t>
            </a:r>
          </a:p>
          <a:p>
            <a:r>
              <a:rPr lang="en-US" dirty="0"/>
              <a:t>Available for both consumers, businesses, associations and authorities</a:t>
            </a:r>
          </a:p>
          <a:p>
            <a:r>
              <a:rPr lang="en-US" dirty="0"/>
              <a:t>Low value payments 24/7; P2P, P2B, P2G, …</a:t>
            </a:r>
          </a:p>
          <a:p>
            <a:r>
              <a:rPr lang="en-US" dirty="0"/>
              <a:t>Account/register based</a:t>
            </a:r>
          </a:p>
          <a:p>
            <a:pPr lvl="1"/>
            <a:r>
              <a:rPr lang="en-US" dirty="0"/>
              <a:t>Possibly complemented by a value based add-on</a:t>
            </a:r>
          </a:p>
          <a:p>
            <a:pPr lvl="1"/>
            <a:r>
              <a:rPr lang="en-US" dirty="0"/>
              <a:t>Possibly a function for off-line functionality</a:t>
            </a:r>
          </a:p>
          <a:p>
            <a:r>
              <a:rPr lang="en-US" dirty="0"/>
              <a:t>Not interest rate bearing</a:t>
            </a:r>
          </a:p>
          <a:p>
            <a:r>
              <a:rPr lang="en-US" dirty="0"/>
              <a:t>Possibly quantitative restrictions to limit size and control RB &amp; banks’ balance sheets</a:t>
            </a:r>
          </a:p>
          <a:p>
            <a:r>
              <a:rPr lang="en-US" dirty="0"/>
              <a:t>Bought through transfers in RTGS but also another channel for non-RIX members</a:t>
            </a:r>
          </a:p>
          <a:p>
            <a:r>
              <a:rPr lang="en-US" dirty="0"/>
              <a:t>May allow for partly anonymous payments (payer unknown to payee but central operator have all information)</a:t>
            </a:r>
          </a:p>
          <a:p>
            <a:endParaRPr lang="sv-SE" dirty="0"/>
          </a:p>
          <a:p>
            <a:endParaRPr lang="sv-SE" dirty="0"/>
          </a:p>
        </p:txBody>
      </p:sp>
    </p:spTree>
    <p:extLst>
      <p:ext uri="{BB962C8B-B14F-4D97-AF65-F5344CB8AC3E}">
        <p14:creationId xmlns:p14="http://schemas.microsoft.com/office/powerpoint/2010/main" val="67699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Impact</a:t>
            </a:r>
            <a:r>
              <a:rPr lang="sv-SE" dirty="0"/>
              <a:t> of a </a:t>
            </a:r>
            <a:r>
              <a:rPr lang="sv-SE" dirty="0" err="1"/>
              <a:t>retail</a:t>
            </a:r>
            <a:r>
              <a:rPr lang="sv-SE" dirty="0"/>
              <a:t> CBDC</a:t>
            </a:r>
          </a:p>
        </p:txBody>
      </p:sp>
      <p:sp>
        <p:nvSpPr>
          <p:cNvPr id="3" name="Platshållare för innehåll 2"/>
          <p:cNvSpPr>
            <a:spLocks noGrp="1"/>
          </p:cNvSpPr>
          <p:nvPr>
            <p:ph idx="1"/>
          </p:nvPr>
        </p:nvSpPr>
        <p:spPr/>
        <p:txBody>
          <a:bodyPr/>
          <a:lstStyle/>
          <a:p>
            <a:r>
              <a:rPr lang="en-US" dirty="0"/>
              <a:t>Gradual establishment on the retail payments market</a:t>
            </a:r>
          </a:p>
          <a:p>
            <a:pPr lvl="1"/>
            <a:r>
              <a:rPr lang="en-US" dirty="0"/>
              <a:t>No single ”killer” property</a:t>
            </a:r>
          </a:p>
          <a:p>
            <a:pPr lvl="1"/>
            <a:r>
              <a:rPr lang="en-US" dirty="0"/>
              <a:t>Incumbent advantage of existing payment </a:t>
            </a:r>
            <a:r>
              <a:rPr lang="en-US" dirty="0" smtClean="0"/>
              <a:t>services</a:t>
            </a:r>
          </a:p>
          <a:p>
            <a:pPr lvl="1"/>
            <a:endParaRPr lang="en-US" dirty="0"/>
          </a:p>
          <a:p>
            <a:r>
              <a:rPr lang="en-US" dirty="0" smtClean="0"/>
              <a:t>Limited </a:t>
            </a:r>
            <a:r>
              <a:rPr lang="en-US" dirty="0"/>
              <a:t>effect on the banks’ business models</a:t>
            </a:r>
          </a:p>
          <a:p>
            <a:pPr lvl="1"/>
            <a:endParaRPr lang="en-US" dirty="0" smtClean="0"/>
          </a:p>
          <a:p>
            <a:r>
              <a:rPr lang="en-US" dirty="0" smtClean="0"/>
              <a:t>Limited/small </a:t>
            </a:r>
            <a:r>
              <a:rPr lang="en-US" dirty="0"/>
              <a:t>effect on balance sheets of central bank and banking </a:t>
            </a:r>
            <a:r>
              <a:rPr lang="en-US" dirty="0" smtClean="0"/>
              <a:t>sector</a:t>
            </a:r>
          </a:p>
          <a:p>
            <a:endParaRPr lang="en-US" dirty="0"/>
          </a:p>
          <a:p>
            <a:r>
              <a:rPr lang="en-US" dirty="0"/>
              <a:t>Limited/small effect on monetary policy</a:t>
            </a:r>
          </a:p>
        </p:txBody>
      </p:sp>
    </p:spTree>
    <p:extLst>
      <p:ext uri="{BB962C8B-B14F-4D97-AF65-F5344CB8AC3E}">
        <p14:creationId xmlns:p14="http://schemas.microsoft.com/office/powerpoint/2010/main" val="2651053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What</a:t>
            </a:r>
            <a:r>
              <a:rPr lang="sv-SE" dirty="0"/>
              <a:t> </a:t>
            </a:r>
            <a:r>
              <a:rPr lang="sv-SE" dirty="0" err="1"/>
              <a:t>happens</a:t>
            </a:r>
            <a:r>
              <a:rPr lang="sv-SE" dirty="0"/>
              <a:t> </a:t>
            </a:r>
            <a:r>
              <a:rPr lang="sv-SE" dirty="0" err="1"/>
              <a:t>now</a:t>
            </a:r>
            <a:r>
              <a:rPr lang="sv-SE" dirty="0"/>
              <a:t>?</a:t>
            </a:r>
          </a:p>
        </p:txBody>
      </p:sp>
      <p:sp>
        <p:nvSpPr>
          <p:cNvPr id="3" name="Platshållare för innehåll 2"/>
          <p:cNvSpPr>
            <a:spLocks noGrp="1"/>
          </p:cNvSpPr>
          <p:nvPr>
            <p:ph idx="1"/>
          </p:nvPr>
        </p:nvSpPr>
        <p:spPr/>
        <p:txBody>
          <a:bodyPr>
            <a:normAutofit/>
          </a:bodyPr>
          <a:lstStyle/>
          <a:p>
            <a:r>
              <a:rPr lang="en-US" dirty="0">
                <a:solidFill>
                  <a:srgbClr val="FF0000"/>
                </a:solidFill>
              </a:rPr>
              <a:t>2017: First analysis &amp; project report</a:t>
            </a:r>
          </a:p>
          <a:p>
            <a:r>
              <a:rPr lang="en-US" dirty="0">
                <a:solidFill>
                  <a:schemeClr val="accent1">
                    <a:lumMod val="75000"/>
                  </a:schemeClr>
                </a:solidFill>
              </a:rPr>
              <a:t>2018</a:t>
            </a:r>
          </a:p>
          <a:p>
            <a:pPr lvl="1"/>
            <a:r>
              <a:rPr lang="en-US" dirty="0">
                <a:solidFill>
                  <a:schemeClr val="accent1">
                    <a:lumMod val="75000"/>
                  </a:schemeClr>
                </a:solidFill>
              </a:rPr>
              <a:t> deeper analysis of policy issues, legal issues, governance</a:t>
            </a:r>
          </a:p>
          <a:p>
            <a:pPr lvl="1"/>
            <a:r>
              <a:rPr lang="en-US" dirty="0" smtClean="0">
                <a:solidFill>
                  <a:schemeClr val="accent1">
                    <a:lumMod val="75000"/>
                  </a:schemeClr>
                </a:solidFill>
              </a:rPr>
              <a:t>Dialogue </a:t>
            </a:r>
            <a:r>
              <a:rPr lang="en-US" dirty="0">
                <a:solidFill>
                  <a:schemeClr val="accent1">
                    <a:lumMod val="75000"/>
                  </a:schemeClr>
                </a:solidFill>
              </a:rPr>
              <a:t>with technology providers.</a:t>
            </a:r>
          </a:p>
          <a:p>
            <a:pPr lvl="2"/>
            <a:r>
              <a:rPr lang="en-US" dirty="0">
                <a:solidFill>
                  <a:schemeClr val="accent1">
                    <a:lumMod val="75000"/>
                  </a:schemeClr>
                </a:solidFill>
              </a:rPr>
              <a:t>Initiating work on proof of concept? </a:t>
            </a:r>
          </a:p>
          <a:p>
            <a:pPr lvl="1"/>
            <a:r>
              <a:rPr lang="en-US" u="sng" dirty="0">
                <a:solidFill>
                  <a:schemeClr val="accent1">
                    <a:lumMod val="75000"/>
                  </a:schemeClr>
                </a:solidFill>
              </a:rPr>
              <a:t>End of year: Decision to continue or not</a:t>
            </a:r>
          </a:p>
          <a:p>
            <a:r>
              <a:rPr lang="en-US" dirty="0">
                <a:solidFill>
                  <a:schemeClr val="accent5">
                    <a:lumMod val="75000"/>
                  </a:schemeClr>
                </a:solidFill>
              </a:rPr>
              <a:t>2019 (earliest) - : Proof of concept, pilot,…?</a:t>
            </a:r>
          </a:p>
          <a:p>
            <a:r>
              <a:rPr lang="en-US" dirty="0">
                <a:solidFill>
                  <a:schemeClr val="accent5">
                    <a:lumMod val="75000"/>
                  </a:schemeClr>
                </a:solidFill>
              </a:rPr>
              <a:t>2020…</a:t>
            </a:r>
          </a:p>
          <a:p>
            <a:endParaRPr lang="sv-SE" dirty="0"/>
          </a:p>
        </p:txBody>
      </p:sp>
    </p:spTree>
    <p:extLst>
      <p:ext uri="{BB962C8B-B14F-4D97-AF65-F5344CB8AC3E}">
        <p14:creationId xmlns:p14="http://schemas.microsoft.com/office/powerpoint/2010/main" val="1219751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pic>
        <p:nvPicPr>
          <p:cNvPr id="4" name="Bildobjekt 3"/>
          <p:cNvPicPr>
            <a:picLocks noChangeAspect="1"/>
          </p:cNvPicPr>
          <p:nvPr/>
        </p:nvPicPr>
        <p:blipFill>
          <a:blip r:embed="rId3"/>
          <a:stretch>
            <a:fillRect/>
          </a:stretch>
        </p:blipFill>
        <p:spPr>
          <a:xfrm>
            <a:off x="943037" y="2050868"/>
            <a:ext cx="4145229" cy="4100550"/>
          </a:xfrm>
          <a:prstGeom prst="rect">
            <a:avLst/>
          </a:prstGeom>
        </p:spPr>
      </p:pic>
      <p:pic>
        <p:nvPicPr>
          <p:cNvPr id="5" name="Bildobjekt 4"/>
          <p:cNvPicPr>
            <a:picLocks noChangeAspect="1"/>
          </p:cNvPicPr>
          <p:nvPr/>
        </p:nvPicPr>
        <p:blipFill>
          <a:blip r:embed="rId4"/>
          <a:stretch>
            <a:fillRect/>
          </a:stretch>
        </p:blipFill>
        <p:spPr>
          <a:xfrm>
            <a:off x="5564716" y="2050868"/>
            <a:ext cx="5371668" cy="4100550"/>
          </a:xfrm>
          <a:prstGeom prst="rect">
            <a:avLst/>
          </a:prstGeom>
        </p:spPr>
      </p:pic>
      <p:sp>
        <p:nvSpPr>
          <p:cNvPr id="3" name="textruta 2"/>
          <p:cNvSpPr txBox="1"/>
          <p:nvPr/>
        </p:nvSpPr>
        <p:spPr>
          <a:xfrm>
            <a:off x="1776267" y="6256422"/>
            <a:ext cx="8638267" cy="369332"/>
          </a:xfrm>
          <a:prstGeom prst="rect">
            <a:avLst/>
          </a:prstGeom>
          <a:noFill/>
        </p:spPr>
        <p:txBody>
          <a:bodyPr wrap="square" rtlCol="0">
            <a:spAutoFit/>
          </a:bodyPr>
          <a:lstStyle/>
          <a:p>
            <a:r>
              <a:rPr lang="sv-SE" dirty="0">
                <a:hlinkClick r:id="rId5"/>
              </a:rPr>
              <a:t>http://www.riksbank.se/en/Financial-stability/Payments/Does-Sweden-need-the-e-krona/</a:t>
            </a:r>
            <a:endParaRPr lang="sv-SE" dirty="0"/>
          </a:p>
        </p:txBody>
      </p:sp>
    </p:spTree>
    <p:extLst>
      <p:ext uri="{BB962C8B-B14F-4D97-AF65-F5344CB8AC3E}">
        <p14:creationId xmlns:p14="http://schemas.microsoft.com/office/powerpoint/2010/main" val="305902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AMO_UNIQUEIDENTIFIER" val="2fcb37e7-fec5-4cf4-be34-9aeb77759dbe"/>
  <p:tag name="_AMO_REPORTCONTROLSVISIBLE" val="Empty"/>
</p:tagLst>
</file>

<file path=ppt/tags/tag2.xml><?xml version="1.0" encoding="utf-8"?>
<p:tagLst xmlns:a="http://schemas.openxmlformats.org/drawingml/2006/main" xmlns:r="http://schemas.openxmlformats.org/officeDocument/2006/relationships" xmlns:p="http://schemas.openxmlformats.org/presentationml/2006/main">
  <p:tag name="CHART1" val="empty"/>
  <p:tag name="PPT" val="Chart1"/>
</p:tagLst>
</file>

<file path=ppt/tags/tag3.xml><?xml version="1.0" encoding="utf-8"?>
<p:tagLst xmlns:a="http://schemas.openxmlformats.org/drawingml/2006/main" xmlns:r="http://schemas.openxmlformats.org/officeDocument/2006/relationships" xmlns:p="http://schemas.openxmlformats.org/presentationml/2006/main">
  <p:tag name="ANM" val="empty"/>
  <p:tag name="PPT" val="Anm"/>
</p:tagLst>
</file>

<file path=ppt/tags/tag4.xml><?xml version="1.0" encoding="utf-8"?>
<p:tagLst xmlns:a="http://schemas.openxmlformats.org/drawingml/2006/main" xmlns:r="http://schemas.openxmlformats.org/officeDocument/2006/relationships" xmlns:p="http://schemas.openxmlformats.org/presentationml/2006/main">
  <p:tag name="SOURCE" val="empty"/>
  <p:tag name="PPT" val="Source"/>
</p:tagLst>
</file>

<file path=ppt/tags/tag5.xml><?xml version="1.0" encoding="utf-8"?>
<p:tagLst xmlns:a="http://schemas.openxmlformats.org/drawingml/2006/main" xmlns:r="http://schemas.openxmlformats.org/officeDocument/2006/relationships" xmlns:p="http://schemas.openxmlformats.org/presentationml/2006/main">
  <p:tag name="CHARTTITLE" val="empty"/>
  <p:tag name="PPT" val="ChartTitle"/>
</p:tagLst>
</file>

<file path=ppt/theme/theme1.xml><?xml version="1.0" encoding="utf-8"?>
<a:theme xmlns:a="http://schemas.openxmlformats.org/drawingml/2006/main" name="RB 16x9">
  <a:themeElements>
    <a:clrScheme name="RB">
      <a:dk1>
        <a:sysClr val="windowText" lastClr="000000"/>
      </a:dk1>
      <a:lt1>
        <a:sysClr val="window" lastClr="FFFFFF"/>
      </a:lt1>
      <a:dk2>
        <a:srgbClr val="44546A"/>
      </a:dk2>
      <a:lt2>
        <a:srgbClr val="E7E6E6"/>
      </a:lt2>
      <a:accent1>
        <a:srgbClr val="0071B9"/>
      </a:accent1>
      <a:accent2>
        <a:srgbClr val="B91E2B"/>
      </a:accent2>
      <a:accent3>
        <a:srgbClr val="5AC1D0"/>
      </a:accent3>
      <a:accent4>
        <a:srgbClr val="F59A00"/>
      </a:accent4>
      <a:accent5>
        <a:srgbClr val="9AC331"/>
      </a:accent5>
      <a:accent6>
        <a:srgbClr val="8D70B0"/>
      </a:accent6>
      <a:hlink>
        <a:srgbClr val="0563C1"/>
      </a:hlink>
      <a:folHlink>
        <a:srgbClr val="954F72"/>
      </a:folHlink>
    </a:clrScheme>
    <a:fontScheme name="RB">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iksbanksblå (ej diagramfärg)">
      <a:srgbClr val="0053A1"/>
    </a:custClr>
    <a:custClr name="Orange">
      <a:srgbClr val="E9530E"/>
    </a:custClr>
    <a:custClr name="Grå">
      <a:srgbClr val="AFB6BD"/>
    </a:custClr>
    <a:custClr name="Rosa">
      <a:srgbClr val="F1919E"/>
    </a:custClr>
  </a:custClrLst>
  <a:extLst>
    <a:ext uri="{05A4C25C-085E-4340-85A3-A5531E510DB2}">
      <thm15:themeFamily xmlns:thm15="http://schemas.microsoft.com/office/thememl/2012/main" name="Riksbank.potx" id="{4704E030-B0ED-4279-8AA8-50EFCC39DC9B}" vid="{7E4D7876-A57F-4183-BCBE-0361444BA84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Övrigt Riksbanken" ma:contentTypeID="0x0101004AA641D90FE84B279C8B06078058E3480097427FBA166B2A4887E9631B50E72A87" ma:contentTypeVersion="0" ma:contentTypeDescription="Innehållstyp för Riksbankens profilkort" ma:contentTypeScope="" ma:versionID="2f9e013afaa1ea5244e26d3892199ea0">
  <xsd:schema xmlns:xsd="http://www.w3.org/2001/XMLSchema" xmlns:xs="http://www.w3.org/2001/XMLSchema" xmlns:p="http://schemas.microsoft.com/office/2006/metadata/properties" xmlns:ns2="CAAB7E01-80F5-46B5-A142-74A8F6A0E720" targetNamespace="http://schemas.microsoft.com/office/2006/metadata/properties" ma:root="true" ma:fieldsID="6d7f627f1bca1737ec3be5701a2671b1" ns2:_="">
    <xsd:import namespace="CAAB7E01-80F5-46B5-A142-74A8F6A0E720"/>
    <xsd:element name="properties">
      <xsd:complexType>
        <xsd:sequence>
          <xsd:element name="documentManagement">
            <xsd:complexType>
              <xsd:all>
                <xsd:element ref="ns2:RBDokumentforfattare"/>
                <xsd:element ref="ns2:RBDokumentdatum"/>
                <xsd:element ref="ns2:RBHanteringsklass" minOccurs="0"/>
                <xsd:element ref="ns2:RBDiarienummer" minOccurs="0"/>
                <xsd:element ref="ns2:RBNyckelord" minOccurs="0"/>
                <xsd:element ref="ns2:RBProf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AB7E01-80F5-46B5-A142-74A8F6A0E720" elementFormDefault="qualified">
    <xsd:import namespace="http://schemas.microsoft.com/office/2006/documentManagement/types"/>
    <xsd:import namespace="http://schemas.microsoft.com/office/infopath/2007/PartnerControls"/>
    <xsd:element name="RBDokumentforfattare" ma:index="8" ma:displayName="Dokumentförfattare" ma:internalName="RBDokumentforfattare">
      <xsd:simpleType>
        <xsd:restriction base="dms:Text"/>
      </xsd:simpleType>
    </xsd:element>
    <xsd:element name="RBDokumentdatum" ma:index="9" ma:displayName="Dokumentdatum" ma:internalName="RBDokumentdatum">
      <xsd:simpleType>
        <xsd:restriction base="dms:DateTime"/>
      </xsd:simpleType>
    </xsd:element>
    <xsd:element name="RBHanteringsklass" ma:index="10" nillable="true" ma:displayName="Hanteringsklass" ma:format="Dropdown" ma:internalName="RBHanteringsklass">
      <xsd:simpleType>
        <xsd:restriction base="dms:Choice">
          <xsd:enumeration value="ÖPPEN"/>
          <xsd:enumeration value="BEGRÄNSAD"/>
          <xsd:enumeration value="KÄNSLIG"/>
          <xsd:enumeration value="MYCKET KÄNSLIG"/>
        </xsd:restriction>
      </xsd:simpleType>
    </xsd:element>
    <xsd:element name="RBDiarienummer" ma:index="11" nillable="true" ma:displayName="Diarienummer" ma:internalName="RBDiarienummer">
      <xsd:simpleType>
        <xsd:restriction base="dms:Text"/>
      </xsd:simpleType>
    </xsd:element>
    <xsd:element name="RBNyckelord" ma:index="12" nillable="true" ma:displayName="Nyckelord" ma:internalName="RBNyckelord">
      <xsd:simpleType>
        <xsd:restriction base="dms:Text"/>
      </xsd:simpleType>
    </xsd:element>
    <xsd:element name="RBProfil" ma:index="13" nillable="true" ma:displayName="Profil" ma:internalName="RBProfil">
      <xsd:simpleType>
        <xsd:restriction base="dms:Choic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BHanteringsklass xmlns="CAAB7E01-80F5-46B5-A142-74A8F6A0E720" xsi:nil="true"/>
    <RBDokumentforfattare xmlns="CAAB7E01-80F5-46B5-A142-74A8F6A0E720">Björn Segendorf</RBDokumentforfattare>
    <RBDiarienummer xmlns="CAAB7E01-80F5-46B5-A142-74A8F6A0E720" xsi:nil="true"/>
    <RBNyckelord xmlns="CAAB7E01-80F5-46B5-A142-74A8F6A0E720" xsi:nil="true"/>
    <RBDokumentdatum xmlns="CAAB7E01-80F5-46B5-A142-74A8F6A0E720">2018-01-26T00:00:00+01:00</RBDokumentdatum>
    <RBProfil xmlns="CAAB7E01-80F5-46B5-A142-74A8F6A0E720" xsi:nil="true"/>
  </documentManagement>
</p:properties>
</file>

<file path=customXml/itemProps1.xml><?xml version="1.0" encoding="utf-8"?>
<ds:datastoreItem xmlns:ds="http://schemas.openxmlformats.org/officeDocument/2006/customXml" ds:itemID="{B150042F-F4F3-4BA1-B320-332AB79501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AB7E01-80F5-46B5-A142-74A8F6A0E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5F0055-D131-4909-AAF6-FF61EEF7F3D3}">
  <ds:schemaRefs>
    <ds:schemaRef ds:uri="http://schemas.microsoft.com/sharepoint/v3/contenttype/forms"/>
  </ds:schemaRefs>
</ds:datastoreItem>
</file>

<file path=customXml/itemProps3.xml><?xml version="1.0" encoding="utf-8"?>
<ds:datastoreItem xmlns:ds="http://schemas.openxmlformats.org/officeDocument/2006/customXml" ds:itemID="{9DFB5FF5-3B24-4B2B-A6BD-2AD27C4B07F3}">
  <ds:schemaRefs>
    <ds:schemaRef ds:uri="http://purl.org/dc/terms/"/>
    <ds:schemaRef ds:uri="http://schemas.microsoft.com/office/2006/documentManagement/types"/>
    <ds:schemaRef ds:uri="CAAB7E01-80F5-46B5-A142-74A8F6A0E720"/>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396</TotalTime>
  <Words>1043</Words>
  <Application>Microsoft Office PowerPoint</Application>
  <PresentationFormat>Bredbild</PresentationFormat>
  <Paragraphs>126</Paragraphs>
  <Slides>12</Slides>
  <Notes>6</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12</vt:i4>
      </vt:variant>
    </vt:vector>
  </HeadingPairs>
  <TitlesOfParts>
    <vt:vector size="15" baseType="lpstr">
      <vt:lpstr>Arial</vt:lpstr>
      <vt:lpstr>Calibri</vt:lpstr>
      <vt:lpstr>RB 16x9</vt:lpstr>
      <vt:lpstr>The E-krona project in a nutshell  .      Institutet för framtidsstudier Stockholm (2018-03-06)</vt:lpstr>
      <vt:lpstr>Cash: The product of central banks</vt:lpstr>
      <vt:lpstr>A pro-active stance</vt:lpstr>
      <vt:lpstr>What can a CBDC do?</vt:lpstr>
      <vt:lpstr>PowerPoint-presentation</vt:lpstr>
      <vt:lpstr>A high-level concept</vt:lpstr>
      <vt:lpstr>Impact of a retail CBDC</vt:lpstr>
      <vt:lpstr>What happens now?</vt:lpstr>
      <vt:lpstr>PowerPoint-presentation</vt:lpstr>
      <vt:lpstr>PowerPoint-presentation</vt:lpstr>
      <vt:lpstr>The Riksbank’s biannual household payment survey</vt:lpstr>
      <vt:lpstr>What about the future?</vt:lpstr>
    </vt:vector>
  </TitlesOfParts>
  <Company>Sveriges riksbank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E-krona project  .      Amsterdam, DNB (2018-01-29)</dc:title>
  <dc:creator>Segendorff, Björn</dc:creator>
  <cp:lastModifiedBy>Segendorff, Björn</cp:lastModifiedBy>
  <cp:revision>16</cp:revision>
  <cp:lastPrinted>2018-03-05T11:34:12Z</cp:lastPrinted>
  <dcterms:created xsi:type="dcterms:W3CDTF">2018-01-26T09:49:38Z</dcterms:created>
  <dcterms:modified xsi:type="dcterms:W3CDTF">2018-03-05T14:29:18Z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0x0101004AA641D90FE84B279C8B06078058E3480097427FBA166B2A4887E9631B50E72A87</vt:lpwstr>
  </property>
</Properties>
</file>